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media/image17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648" r:id="rId2"/>
  </p:sldMasterIdLst>
  <p:notesMasterIdLst>
    <p:notesMasterId r:id="rId78"/>
  </p:notesMasterIdLst>
  <p:sldIdLst>
    <p:sldId id="257" r:id="rId3"/>
    <p:sldId id="258" r:id="rId4"/>
    <p:sldId id="325" r:id="rId5"/>
    <p:sldId id="326" r:id="rId6"/>
    <p:sldId id="327" r:id="rId7"/>
    <p:sldId id="328" r:id="rId8"/>
    <p:sldId id="356" r:id="rId9"/>
    <p:sldId id="329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4" r:id="rId21"/>
    <p:sldId id="346" r:id="rId22"/>
    <p:sldId id="347" r:id="rId23"/>
    <p:sldId id="348" r:id="rId24"/>
    <p:sldId id="349" r:id="rId25"/>
    <p:sldId id="350" r:id="rId26"/>
    <p:sldId id="261" r:id="rId27"/>
    <p:sldId id="260" r:id="rId28"/>
    <p:sldId id="262" r:id="rId29"/>
    <p:sldId id="263" r:id="rId30"/>
    <p:sldId id="264" r:id="rId31"/>
    <p:sldId id="267" r:id="rId32"/>
    <p:sldId id="265" r:id="rId33"/>
    <p:sldId id="316" r:id="rId34"/>
    <p:sldId id="268" r:id="rId35"/>
    <p:sldId id="352" r:id="rId36"/>
    <p:sldId id="271" r:id="rId37"/>
    <p:sldId id="272" r:id="rId38"/>
    <p:sldId id="273" r:id="rId39"/>
    <p:sldId id="270" r:id="rId40"/>
    <p:sldId id="269" r:id="rId41"/>
    <p:sldId id="355" r:id="rId42"/>
    <p:sldId id="353" r:id="rId43"/>
    <p:sldId id="314" r:id="rId44"/>
    <p:sldId id="312" r:id="rId45"/>
    <p:sldId id="311" r:id="rId46"/>
    <p:sldId id="310" r:id="rId47"/>
    <p:sldId id="309" r:id="rId48"/>
    <p:sldId id="307" r:id="rId49"/>
    <p:sldId id="357" r:id="rId50"/>
    <p:sldId id="301" r:id="rId51"/>
    <p:sldId id="300" r:id="rId52"/>
    <p:sldId id="299" r:id="rId53"/>
    <p:sldId id="296" r:id="rId54"/>
    <p:sldId id="358" r:id="rId55"/>
    <p:sldId id="292" r:id="rId56"/>
    <p:sldId id="291" r:id="rId57"/>
    <p:sldId id="290" r:id="rId58"/>
    <p:sldId id="289" r:id="rId59"/>
    <p:sldId id="288" r:id="rId60"/>
    <p:sldId id="283" r:id="rId61"/>
    <p:sldId id="282" r:id="rId62"/>
    <p:sldId id="281" r:id="rId63"/>
    <p:sldId id="277" r:id="rId64"/>
    <p:sldId id="354" r:id="rId65"/>
    <p:sldId id="275" r:id="rId66"/>
    <p:sldId id="274" r:id="rId67"/>
    <p:sldId id="351" r:id="rId68"/>
    <p:sldId id="317" r:id="rId69"/>
    <p:sldId id="359" r:id="rId70"/>
    <p:sldId id="306" r:id="rId71"/>
    <p:sldId id="319" r:id="rId72"/>
    <p:sldId id="320" r:id="rId73"/>
    <p:sldId id="321" r:id="rId74"/>
    <p:sldId id="322" r:id="rId75"/>
    <p:sldId id="323" r:id="rId76"/>
    <p:sldId id="32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3B9C"/>
    <a:srgbClr val="8476B5"/>
    <a:srgbClr val="CFA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zmagdymohamed99@gmail.com" userId="b204f91446dd8aca" providerId="LiveId" clId="{FB68D5E0-EDE1-482E-8DB5-1D47DF35209C}"/>
    <pc:docChg chg="undo custSel addSld delSld modSld">
      <pc:chgData name="azzmagdymohamed99@gmail.com" userId="b204f91446dd8aca" providerId="LiveId" clId="{FB68D5E0-EDE1-482E-8DB5-1D47DF35209C}" dt="2022-03-07T21:33:08.420" v="42" actId="207"/>
      <pc:docMkLst>
        <pc:docMk/>
      </pc:docMkLst>
      <pc:sldChg chg="del">
        <pc:chgData name="azzmagdymohamed99@gmail.com" userId="b204f91446dd8aca" providerId="LiveId" clId="{FB68D5E0-EDE1-482E-8DB5-1D47DF35209C}" dt="2022-03-07T21:26:29.432" v="8" actId="47"/>
        <pc:sldMkLst>
          <pc:docMk/>
          <pc:sldMk cId="2515105313" sldId="276"/>
        </pc:sldMkLst>
      </pc:sldChg>
      <pc:sldChg chg="del">
        <pc:chgData name="azzmagdymohamed99@gmail.com" userId="b204f91446dd8aca" providerId="LiveId" clId="{FB68D5E0-EDE1-482E-8DB5-1D47DF35209C}" dt="2022-03-07T21:04:46.660" v="6" actId="47"/>
        <pc:sldMkLst>
          <pc:docMk/>
          <pc:sldMk cId="4252848686" sldId="279"/>
        </pc:sldMkLst>
      </pc:sldChg>
      <pc:sldChg chg="del">
        <pc:chgData name="azzmagdymohamed99@gmail.com" userId="b204f91446dd8aca" providerId="LiveId" clId="{FB68D5E0-EDE1-482E-8DB5-1D47DF35209C}" dt="2022-03-07T21:04:44.164" v="5" actId="47"/>
        <pc:sldMkLst>
          <pc:docMk/>
          <pc:sldMk cId="1638680762" sldId="280"/>
        </pc:sldMkLst>
      </pc:sldChg>
      <pc:sldChg chg="del">
        <pc:chgData name="azzmagdymohamed99@gmail.com" userId="b204f91446dd8aca" providerId="LiveId" clId="{FB68D5E0-EDE1-482E-8DB5-1D47DF35209C}" dt="2022-03-07T21:04:18.752" v="4" actId="47"/>
        <pc:sldMkLst>
          <pc:docMk/>
          <pc:sldMk cId="77155233" sldId="284"/>
        </pc:sldMkLst>
      </pc:sldChg>
      <pc:sldChg chg="del">
        <pc:chgData name="azzmagdymohamed99@gmail.com" userId="b204f91446dd8aca" providerId="LiveId" clId="{FB68D5E0-EDE1-482E-8DB5-1D47DF35209C}" dt="2022-03-07T21:04:18.752" v="4" actId="47"/>
        <pc:sldMkLst>
          <pc:docMk/>
          <pc:sldMk cId="1416992398" sldId="285"/>
        </pc:sldMkLst>
      </pc:sldChg>
      <pc:sldChg chg="del">
        <pc:chgData name="azzmagdymohamed99@gmail.com" userId="b204f91446dd8aca" providerId="LiveId" clId="{FB68D5E0-EDE1-482E-8DB5-1D47DF35209C}" dt="2022-03-07T21:04:18.752" v="4" actId="47"/>
        <pc:sldMkLst>
          <pc:docMk/>
          <pc:sldMk cId="3129393195" sldId="286"/>
        </pc:sldMkLst>
      </pc:sldChg>
      <pc:sldChg chg="modSp del">
        <pc:chgData name="azzmagdymohamed99@gmail.com" userId="b204f91446dd8aca" providerId="LiveId" clId="{FB68D5E0-EDE1-482E-8DB5-1D47DF35209C}" dt="2022-03-07T21:04:18.752" v="4" actId="47"/>
        <pc:sldMkLst>
          <pc:docMk/>
          <pc:sldMk cId="3724194221" sldId="287"/>
        </pc:sldMkLst>
        <pc:picChg chg="mod">
          <ac:chgData name="azzmagdymohamed99@gmail.com" userId="b204f91446dd8aca" providerId="LiveId" clId="{FB68D5E0-EDE1-482E-8DB5-1D47DF35209C}" dt="2022-03-07T21:03:49.846" v="3" actId="14100"/>
          <ac:picMkLst>
            <pc:docMk/>
            <pc:sldMk cId="3724194221" sldId="287"/>
            <ac:picMk id="1026" creationId="{33411C00-AE51-4D99-835D-E872CF1E4026}"/>
          </ac:picMkLst>
        </pc:picChg>
      </pc:sldChg>
      <pc:sldChg chg="modSp mod">
        <pc:chgData name="azzmagdymohamed99@gmail.com" userId="b204f91446dd8aca" providerId="LiveId" clId="{FB68D5E0-EDE1-482E-8DB5-1D47DF35209C}" dt="2022-03-07T21:30:09.613" v="25" actId="108"/>
        <pc:sldMkLst>
          <pc:docMk/>
          <pc:sldMk cId="3101200480" sldId="288"/>
        </pc:sldMkLst>
        <pc:spChg chg="mod">
          <ac:chgData name="azzmagdymohamed99@gmail.com" userId="b204f91446dd8aca" providerId="LiveId" clId="{FB68D5E0-EDE1-482E-8DB5-1D47DF35209C}" dt="2022-03-07T21:30:09.613" v="25" actId="108"/>
          <ac:spMkLst>
            <pc:docMk/>
            <pc:sldMk cId="3101200480" sldId="288"/>
            <ac:spMk id="2" creationId="{88CD8A41-87D5-426C-863A-6EE08197C53D}"/>
          </ac:spMkLst>
        </pc:spChg>
      </pc:sldChg>
      <pc:sldChg chg="modSp mod">
        <pc:chgData name="azzmagdymohamed99@gmail.com" userId="b204f91446dd8aca" providerId="LiveId" clId="{FB68D5E0-EDE1-482E-8DB5-1D47DF35209C}" dt="2022-03-07T21:29:55.061" v="24" actId="108"/>
        <pc:sldMkLst>
          <pc:docMk/>
          <pc:sldMk cId="1670736081" sldId="292"/>
        </pc:sldMkLst>
        <pc:spChg chg="mod">
          <ac:chgData name="azzmagdymohamed99@gmail.com" userId="b204f91446dd8aca" providerId="LiveId" clId="{FB68D5E0-EDE1-482E-8DB5-1D47DF35209C}" dt="2022-03-07T21:29:55.061" v="24" actId="108"/>
          <ac:spMkLst>
            <pc:docMk/>
            <pc:sldMk cId="1670736081" sldId="292"/>
            <ac:spMk id="3" creationId="{0931C65A-EB4F-447D-9978-9BD52D0553A7}"/>
          </ac:spMkLst>
        </pc:spChg>
      </pc:sldChg>
      <pc:sldChg chg="modSp mod">
        <pc:chgData name="azzmagdymohamed99@gmail.com" userId="b204f91446dd8aca" providerId="LiveId" clId="{FB68D5E0-EDE1-482E-8DB5-1D47DF35209C}" dt="2022-03-07T21:29:34.226" v="23" actId="108"/>
        <pc:sldMkLst>
          <pc:docMk/>
          <pc:sldMk cId="4155984361" sldId="310"/>
        </pc:sldMkLst>
        <pc:spChg chg="mod">
          <ac:chgData name="azzmagdymohamed99@gmail.com" userId="b204f91446dd8aca" providerId="LiveId" clId="{FB68D5E0-EDE1-482E-8DB5-1D47DF35209C}" dt="2022-03-07T21:29:34.226" v="23" actId="108"/>
          <ac:spMkLst>
            <pc:docMk/>
            <pc:sldMk cId="4155984361" sldId="310"/>
            <ac:spMk id="3" creationId="{A4EFFC01-60C0-4C39-A695-D716CE439177}"/>
          </ac:spMkLst>
        </pc:spChg>
      </pc:sldChg>
      <pc:sldChg chg="modSp mod">
        <pc:chgData name="azzmagdymohamed99@gmail.com" userId="b204f91446dd8aca" providerId="LiveId" clId="{FB68D5E0-EDE1-482E-8DB5-1D47DF35209C}" dt="2022-03-07T21:28:48.272" v="15" actId="207"/>
        <pc:sldMkLst>
          <pc:docMk/>
          <pc:sldMk cId="3265830803" sldId="314"/>
        </pc:sldMkLst>
        <pc:spChg chg="mod">
          <ac:chgData name="azzmagdymohamed99@gmail.com" userId="b204f91446dd8aca" providerId="LiveId" clId="{FB68D5E0-EDE1-482E-8DB5-1D47DF35209C}" dt="2022-03-07T21:28:48.272" v="15" actId="207"/>
          <ac:spMkLst>
            <pc:docMk/>
            <pc:sldMk cId="3265830803" sldId="314"/>
            <ac:spMk id="3" creationId="{6EF6AC12-34B1-4233-A767-9D0A4118B472}"/>
          </ac:spMkLst>
        </pc:spChg>
      </pc:sldChg>
      <pc:sldChg chg="add del">
        <pc:chgData name="azzmagdymohamed99@gmail.com" userId="b204f91446dd8aca" providerId="LiveId" clId="{FB68D5E0-EDE1-482E-8DB5-1D47DF35209C}" dt="2022-03-07T21:28:11.264" v="11" actId="47"/>
        <pc:sldMkLst>
          <pc:docMk/>
          <pc:sldMk cId="3690785646" sldId="315"/>
        </pc:sldMkLst>
      </pc:sldChg>
      <pc:sldChg chg="addSp delSp modSp mod">
        <pc:chgData name="azzmagdymohamed99@gmail.com" userId="b204f91446dd8aca" providerId="LiveId" clId="{FB68D5E0-EDE1-482E-8DB5-1D47DF35209C}" dt="2022-03-07T21:33:08.420" v="42" actId="207"/>
        <pc:sldMkLst>
          <pc:docMk/>
          <pc:sldMk cId="851417626" sldId="354"/>
        </pc:sldMkLst>
        <pc:spChg chg="mod">
          <ac:chgData name="azzmagdymohamed99@gmail.com" userId="b204f91446dd8aca" providerId="LiveId" clId="{FB68D5E0-EDE1-482E-8DB5-1D47DF35209C}" dt="2022-03-07T21:33:08.420" v="42" actId="207"/>
          <ac:spMkLst>
            <pc:docMk/>
            <pc:sldMk cId="851417626" sldId="354"/>
            <ac:spMk id="4" creationId="{310B6247-191E-4FE5-A402-493F255F1FF9}"/>
          </ac:spMkLst>
        </pc:spChg>
        <pc:picChg chg="del">
          <ac:chgData name="azzmagdymohamed99@gmail.com" userId="b204f91446dd8aca" providerId="LiveId" clId="{FB68D5E0-EDE1-482E-8DB5-1D47DF35209C}" dt="2022-03-07T21:30:34.586" v="26" actId="478"/>
          <ac:picMkLst>
            <pc:docMk/>
            <pc:sldMk cId="851417626" sldId="354"/>
            <ac:picMk id="3" creationId="{35E40888-E8E3-44E1-B1D4-D872A76BAB78}"/>
          </ac:picMkLst>
        </pc:picChg>
        <pc:picChg chg="add mod">
          <ac:chgData name="azzmagdymohamed99@gmail.com" userId="b204f91446dd8aca" providerId="LiveId" clId="{FB68D5E0-EDE1-482E-8DB5-1D47DF35209C}" dt="2022-03-07T21:32:52.576" v="27"/>
          <ac:picMkLst>
            <pc:docMk/>
            <pc:sldMk cId="851417626" sldId="354"/>
            <ac:picMk id="5" creationId="{AAB2A155-41AD-4573-988B-515CC273F28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1CD9C-5F8B-4480-8649-4CA5DAD9599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7127-BAB4-4562-A107-05AA864FB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8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3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16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858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5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04611286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5C27-A8CC-4989-A37B-75CF18218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496C5-0B18-4C3C-A623-C7E6D496C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3D86F-FF93-4AA0-976D-48CA8A8E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ACCD-E4CF-4DE1-9B1E-8081A1EE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B5B95-11AC-4F9B-AA5C-6A20F3F3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5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5836-25D1-46A5-AA3D-B4DB19F8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99E6-4230-440A-8DF7-3A34A45C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C42C-9489-4FE0-BF2A-5395243B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C87C-BE17-40F1-A86F-23CC2E38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2AB5-5373-4275-AB20-085D4A3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5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78AC-A01B-43C3-AD23-8B924C72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BF38D-9E59-4DD7-A3C3-68C211093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CA7C6-CF26-4EC5-A407-E08265BD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4895-022A-4383-80D0-EC142193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FD93-54E9-4703-AD5C-A3C5F965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8E91-1209-4F41-8D86-1BB4E081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096C-1AD1-403A-9C75-5D506D545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026B5-36FF-4851-B2A4-7BF6F897A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DA423-EB1E-4CE1-9902-9F6BAA8F9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DABA3-2402-4562-9A79-E130AE65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798C-A8CA-4C94-833C-1C54A50C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63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6952-EE38-46B4-B963-A9AE5095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F8C45-D199-4354-BE7E-F399A7089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64E1B-26CC-43C7-8C8B-631EC8F91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C73C1-002B-4D27-9702-E39503615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D90A8-D5DC-4DFC-98CA-0FD70EAF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C76AD-78D9-4B7D-9E72-7FC640AC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51F1D-0310-478F-929A-C9EF7F83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B2744-A4A9-4977-A76C-BF03E3FB0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AAB4-168F-40BC-A6EE-185A33E1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396AE-4F05-4F4A-8C5D-D08C348B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A3A9E-4F1D-4386-A987-9036BB83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F4612-7F5F-4771-A349-6C8A4E45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1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28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8FEE0-8456-4676-A948-EB67D31B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DAFF1-3142-4E18-A848-7EF56A31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9E358-1603-4209-9142-2CE70DDD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56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13FA-C749-4A57-BB5A-3CE516C4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E6E3-0D81-4053-81A6-DD5F16A7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19EFC-C1BF-409E-9883-09795B01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D4218-F22A-4521-A5D9-E17AA7DD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F6720-EB0A-4CCA-B5BD-A3395110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44AFA-C1D8-4ECE-A267-AB0E76F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93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9395-F94B-42E1-B9E2-2A485436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17357-1E16-49AA-BC51-099E6C229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4865-AB15-4422-B40E-B9398CD0F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892EA-E736-420D-B4A9-06D7D04D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519EA-8120-49F1-A016-7630F7CB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953B5-15B9-4FBB-B833-EAA1DA6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06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4451-DCBD-4196-9010-81758A8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2233D-47F1-4D28-B63F-AA622AC5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411D-F5DC-452D-A41A-6CF7BED9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BC14-D0FC-4948-94E8-90C3A981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AF9E-DB7B-4F28-9F68-CCDC0600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40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3883A-D8D9-450F-8BA0-26715A0F6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E462F-BFB8-42E4-84DA-DBEE6CCA9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FAC7C-2531-4C12-8043-7849E432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CF611-CFB4-4A93-AEEC-F734314F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2BF7-6772-4A1C-B1F5-A7AFDC8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7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1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2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9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9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4E11C-F59A-4B5F-9CA8-1CDDB13F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0400-05F3-4CC8-AFF0-CBC079DE5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5A48-3F6A-46DC-AD57-862904B2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3AC5D-C410-4A68-8B68-05725E4C4E6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60B9-0BD6-4F58-9E0A-BA729417E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D27D-9787-48EC-AE71-A601F805B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FF651-4E7C-4501-B3D7-135654503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video" Target="../media/media1.mp4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video" Target="../media/media2.mp4"/><Relationship Id="rId7" Type="http://schemas.openxmlformats.org/officeDocument/2006/relationships/oleObject" Target="../embeddings/oleObject4.bin"/><Relationship Id="rId2" Type="http://schemas.microsoft.com/office/2007/relationships/media" Target="../media/media2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11" Type="http://schemas.openxmlformats.org/officeDocument/2006/relationships/image" Target="../media/image36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2" Type="http://schemas.openxmlformats.org/officeDocument/2006/relationships/image" Target="../media/image780.png"/><Relationship Id="rId1" Type="http://schemas.openxmlformats.org/officeDocument/2006/relationships/slideLayout" Target="../slideLayouts/slideLayout20.xml"/><Relationship Id="rId11" Type="http://schemas.openxmlformats.org/officeDocument/2006/relationships/image" Target="../media/image770.png"/><Relationship Id="rId15" Type="http://schemas.openxmlformats.org/officeDocument/2006/relationships/image" Target="../media/image81.png"/><Relationship Id="rId10" Type="http://schemas.openxmlformats.org/officeDocument/2006/relationships/image" Target="../media/image88.png"/><Relationship Id="rId1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7.png"/><Relationship Id="rId5" Type="http://schemas.openxmlformats.org/officeDocument/2006/relationships/image" Target="../media/image1060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1.png"/><Relationship Id="rId3" Type="http://schemas.openxmlformats.org/officeDocument/2006/relationships/image" Target="../media/image113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115.png"/><Relationship Id="rId10" Type="http://schemas.openxmlformats.org/officeDocument/2006/relationships/image" Target="../media/image87.png"/><Relationship Id="rId4" Type="http://schemas.openxmlformats.org/officeDocument/2006/relationships/image" Target="../media/image114.png"/><Relationship Id="rId9" Type="http://schemas.openxmlformats.org/officeDocument/2006/relationships/image" Target="../media/image86.png"/><Relationship Id="rId1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3.png"/><Relationship Id="rId7" Type="http://schemas.openxmlformats.org/officeDocument/2006/relationships/image" Target="../media/image11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18.png"/><Relationship Id="rId4" Type="http://schemas.openxmlformats.org/officeDocument/2006/relationships/image" Target="../media/image127.png"/><Relationship Id="rId9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6.png"/><Relationship Id="rId4" Type="http://schemas.openxmlformats.org/officeDocument/2006/relationships/image" Target="../media/image137.png"/><Relationship Id="rId9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37.jpeg"/><Relationship Id="rId7" Type="http://schemas.openxmlformats.org/officeDocument/2006/relationships/image" Target="../media/image166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1.jpg"/><Relationship Id="rId2" Type="http://schemas.openxmlformats.org/officeDocument/2006/relationships/slide" Target="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7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7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9.png"/><Relationship Id="rId11" Type="http://schemas.openxmlformats.org/officeDocument/2006/relationships/image" Target="../media/image169.png"/><Relationship Id="rId5" Type="http://schemas.openxmlformats.org/officeDocument/2006/relationships/image" Target="../media/image158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44.png"/><Relationship Id="rId7" Type="http://schemas.openxmlformats.org/officeDocument/2006/relationships/image" Target="../media/image1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Relationship Id="rId9" Type="http://schemas.openxmlformats.org/officeDocument/2006/relationships/image" Target="../media/image1160.png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9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80.png"/><Relationship Id="rId5" Type="http://schemas.openxmlformats.org/officeDocument/2006/relationships/image" Target="../media/image12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Relationship Id="rId9" Type="http://schemas.openxmlformats.org/officeDocument/2006/relationships/image" Target="../media/image13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370.png"/><Relationship Id="rId7" Type="http://schemas.openxmlformats.org/officeDocument/2006/relationships/image" Target="../media/image134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00.png"/><Relationship Id="rId5" Type="http://schemas.openxmlformats.org/officeDocument/2006/relationships/image" Target="../media/image1390.png"/><Relationship Id="rId4" Type="http://schemas.openxmlformats.org/officeDocument/2006/relationships/image" Target="../media/image1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F0A8F-4F0B-4A46-9949-6CDFD7C9B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78" y1="21778" x2="13778" y2="21778"/>
                        <a14:foregroundMark x1="21778" y1="21333" x2="21778" y2="21333"/>
                        <a14:foregroundMark x1="30667" y1="19111" x2="30667" y2="19111"/>
                        <a14:foregroundMark x1="28000" y1="21333" x2="28000" y2="21333"/>
                        <a14:foregroundMark x1="25778" y1="23111" x2="25778" y2="23111"/>
                        <a14:foregroundMark x1="33333" y1="17333" x2="33333" y2="17333"/>
                        <a14:foregroundMark x1="42222" y1="13778" x2="42222" y2="13778"/>
                        <a14:foregroundMark x1="63556" y1="83556" x2="63556" y2="83556"/>
                        <a14:foregroundMark x1="12000" y1="36889" x2="12000" y2="36889"/>
                        <a14:foregroundMark x1="12889" y1="36889" x2="13778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840" y="206372"/>
            <a:ext cx="1368941" cy="13689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9E6538-03CE-4213-9F96-F9919BE805AD}"/>
              </a:ext>
            </a:extLst>
          </p:cNvPr>
          <p:cNvGrpSpPr/>
          <p:nvPr/>
        </p:nvGrpSpPr>
        <p:grpSpPr>
          <a:xfrm>
            <a:off x="1080382" y="-6341"/>
            <a:ext cx="11379781" cy="6864341"/>
            <a:chOff x="-623719" y="-435748"/>
            <a:chExt cx="9826040" cy="54543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8000">
                <a:schemeClr val="accent1">
                  <a:lumMod val="45000"/>
                  <a:lumOff val="55000"/>
                  <a:alpha val="34000"/>
                </a:schemeClr>
              </a:gs>
            </a:gsLst>
            <a:lin ang="5400000" scaled="1"/>
          </a:gradFill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B54BFA-410C-4219-A477-DFF8A1549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654"/>
            <a:stretch/>
          </p:blipFill>
          <p:spPr>
            <a:xfrm>
              <a:off x="-623719" y="-435748"/>
              <a:ext cx="2808166" cy="5454300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AACF9C-AF64-45EB-BEA4-A756A91C9FCF}"/>
                </a:ext>
              </a:extLst>
            </p:cNvPr>
            <p:cNvSpPr txBox="1"/>
            <p:nvPr/>
          </p:nvSpPr>
          <p:spPr>
            <a:xfrm>
              <a:off x="2373625" y="809483"/>
              <a:ext cx="6828696" cy="1133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33"/>
                </a:lnSpc>
              </a:pPr>
              <a:r>
                <a:rPr lang="en-US" sz="4267" b="1" dirty="0">
                  <a:solidFill>
                    <a:schemeClr val="accent1">
                      <a:lumMod val="75000"/>
                    </a:schemeClr>
                  </a:solidFill>
                </a:rPr>
                <a:t>Prototype Electric Vehicle </a:t>
              </a:r>
            </a:p>
            <a:p>
              <a:pPr>
                <a:lnSpc>
                  <a:spcPts val="5333"/>
                </a:lnSpc>
              </a:pPr>
              <a:endParaRPr lang="en-US" sz="4267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3C4F40-92C0-4C47-B280-446BCA178333}"/>
              </a:ext>
            </a:extLst>
          </p:cNvPr>
          <p:cNvSpPr txBox="1"/>
          <p:nvPr/>
        </p:nvSpPr>
        <p:spPr>
          <a:xfrm>
            <a:off x="5470449" y="4621173"/>
            <a:ext cx="5323535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5867" b="1" dirty="0">
                <a:solidFill>
                  <a:schemeClr val="accent1"/>
                </a:solidFill>
              </a:rPr>
              <a:t>Presented 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D2C20-00A2-4139-BDA1-1EBB7EC5FB92}"/>
              </a:ext>
            </a:extLst>
          </p:cNvPr>
          <p:cNvSpPr/>
          <p:nvPr/>
        </p:nvSpPr>
        <p:spPr>
          <a:xfrm>
            <a:off x="6008920" y="4929267"/>
            <a:ext cx="7085816" cy="189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endParaRPr lang="en-US" sz="4267" b="1" dirty="0">
              <a:ln w="0"/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defTabSz="609585"/>
            <a:r>
              <a:rPr lang="en-US" sz="3200" b="1" dirty="0">
                <a:ln w="0"/>
                <a:solidFill>
                  <a:schemeClr val="accent1"/>
                </a:solidFill>
                <a:cs typeface="Times New Roman" panose="02020603050405020304" pitchFamily="18" charset="0"/>
              </a:rPr>
              <a:t>Dr. Ahmed Lotfy</a:t>
            </a:r>
          </a:p>
          <a:p>
            <a:pPr defTabSz="609585"/>
            <a:endParaRPr lang="en-US" sz="4267" b="1" dirty="0">
              <a:ln w="0"/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97A9007-0CC0-4B9F-8C5E-DB2C0E10BA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12</a:t>
            </a:r>
          </a:p>
        </p:txBody>
      </p:sp>
      <p:sp>
        <p:nvSpPr>
          <p:cNvPr id="20" name="Google Shape;77;p13">
            <a:extLst>
              <a:ext uri="{FF2B5EF4-FFF2-40B4-BE49-F238E27FC236}">
                <a16:creationId xmlns:a16="http://schemas.microsoft.com/office/drawing/2014/main" id="{B17163A3-4C4A-49D3-975A-DA3D17833223}"/>
              </a:ext>
            </a:extLst>
          </p:cNvPr>
          <p:cNvSpPr txBox="1">
            <a:spLocks/>
          </p:cNvSpPr>
          <p:nvPr/>
        </p:nvSpPr>
        <p:spPr>
          <a:xfrm>
            <a:off x="316680" y="241285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E2B71-7C9E-47DA-8B25-0F461C084977}"/>
              </a:ext>
            </a:extLst>
          </p:cNvPr>
          <p:cNvSpPr txBox="1"/>
          <p:nvPr/>
        </p:nvSpPr>
        <p:spPr>
          <a:xfrm>
            <a:off x="623768" y="1347627"/>
            <a:ext cx="695325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</a:rPr>
              <a:t>Why BLDC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07782-EB5B-4E95-80F7-01F333D2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050649"/>
            <a:ext cx="10095600" cy="38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684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71DA7078-7E37-44B5-A5F8-3EB80C8F3D91}"/>
              </a:ext>
            </a:extLst>
          </p:cNvPr>
          <p:cNvSpPr txBox="1"/>
          <p:nvPr/>
        </p:nvSpPr>
        <p:spPr>
          <a:xfrm>
            <a:off x="800100" y="619125"/>
            <a:ext cx="64282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</a:rPr>
              <a:t>BLDC motors structure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B77903A-19A8-40BA-927E-1BC2E32C885D}"/>
              </a:ext>
            </a:extLst>
          </p:cNvPr>
          <p:cNvSpPr txBox="1"/>
          <p:nvPr/>
        </p:nvSpPr>
        <p:spPr>
          <a:xfrm>
            <a:off x="1112730" y="1947797"/>
            <a:ext cx="4778677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consider BLDC motors as a flipped version of brushed DC motors as we have : </a:t>
            </a:r>
          </a:p>
          <a:p>
            <a:pPr marL="285744" indent="-285744">
              <a:buFont typeface="Arial"/>
              <a:buChar char="•"/>
            </a:pPr>
            <a:r>
              <a:rPr lang="en-US" dirty="0"/>
              <a:t>Permanent magnet represents the </a:t>
            </a:r>
            <a:r>
              <a:rPr lang="en-US" b="1" dirty="0"/>
              <a:t>rotor</a:t>
            </a:r>
          </a:p>
          <a:p>
            <a:pPr marL="285744" indent="-285744">
              <a:buFont typeface="Arial"/>
              <a:buChar char="•"/>
            </a:pPr>
            <a:r>
              <a:rPr lang="en-US" dirty="0"/>
              <a:t>3 phase coils represents the </a:t>
            </a:r>
            <a:r>
              <a:rPr lang="en-US" b="1" dirty="0"/>
              <a:t>stator</a:t>
            </a:r>
            <a:r>
              <a:rPr lang="en-US" dirty="0"/>
              <a:t> 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139FCFC-9123-4C3B-9F72-DCE91C06ABB8}"/>
              </a:ext>
            </a:extLst>
          </p:cNvPr>
          <p:cNvSpPr txBox="1"/>
          <p:nvPr/>
        </p:nvSpPr>
        <p:spPr>
          <a:xfrm>
            <a:off x="1114425" y="4038601"/>
            <a:ext cx="4181475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EG" dirty="0"/>
          </a:p>
          <a:p>
            <a:r>
              <a:rPr lang="en-US" dirty="0"/>
              <a:t>We can consider that BLDC motors and PMSM motors are </a:t>
            </a:r>
            <a:r>
              <a:rPr lang="en-US" b="1" dirty="0"/>
              <a:t>synchronous</a:t>
            </a:r>
            <a:r>
              <a:rPr lang="en-US" dirty="0"/>
              <a:t> motors but they have differences in EMF </a:t>
            </a:r>
            <a:r>
              <a:rPr lang="en-US" dirty="0" err="1"/>
              <a:t>ch</a:t>
            </a:r>
            <a:r>
              <a:rPr lang="en-US" dirty="0"/>
              <a:t>/cs which lead to different control algorithms.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F1821-2D04-47D0-BD74-F795C3B86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" t="10005" r="2507" b="12008"/>
          <a:stretch/>
        </p:blipFill>
        <p:spPr>
          <a:xfrm>
            <a:off x="6787458" y="1151909"/>
            <a:ext cx="4291813" cy="2108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772C9-03D0-45E0-BE75-4330418D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316" y="3897172"/>
            <a:ext cx="3159288" cy="1018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12350-4F07-4886-BE7A-813E838F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918" y="5058439"/>
            <a:ext cx="3159287" cy="1031143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305B249-088D-453C-A67A-F30F62F9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8997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D02E0-2BBE-4706-92AD-C738431C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29" y="1371459"/>
            <a:ext cx="2533943" cy="23776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4645C3-22C1-4A19-9E52-F44E4192B73D}"/>
              </a:ext>
            </a:extLst>
          </p:cNvPr>
          <p:cNvSpPr txBox="1">
            <a:spLocks/>
          </p:cNvSpPr>
          <p:nvPr/>
        </p:nvSpPr>
        <p:spPr>
          <a:xfrm>
            <a:off x="51147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Principle of Operation</a:t>
            </a:r>
          </a:p>
          <a:p>
            <a:r>
              <a:rPr lang="en-US" sz="3733" b="1" dirty="0">
                <a:solidFill>
                  <a:schemeClr val="accent1"/>
                </a:solidFill>
                <a:latin typeface="+mn-lt"/>
              </a:rPr>
              <a:t>Inner </a:t>
            </a:r>
            <a:r>
              <a:rPr lang="en-US" sz="3733" b="1" dirty="0">
                <a:solidFill>
                  <a:schemeClr val="accent1"/>
                </a:solidFill>
              </a:rPr>
              <a:t>working</a:t>
            </a:r>
            <a:r>
              <a:rPr lang="en-US" sz="3733" b="1" dirty="0">
                <a:solidFill>
                  <a:schemeClr val="accent1"/>
                </a:solidFill>
                <a:latin typeface="+mn-lt"/>
              </a:rPr>
              <a:t> of the motor </a:t>
            </a:r>
            <a:endParaRPr lang="en-US" sz="3733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1C4B8BC1-A6F8-4732-8FAB-0CFE41DF0FEE}"/>
                  </a:ext>
                </a:extLst>
              </p:cNvPr>
              <p:cNvSpPr txBox="1"/>
              <p:nvPr/>
            </p:nvSpPr>
            <p:spPr>
              <a:xfrm>
                <a:off x="1112730" y="1947798"/>
                <a:ext cx="4778677" cy="132343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We will use simple configuration where the rotor only consists of a single pole pair and the stator consists of three coils spaced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1C4B8BC1-A6F8-4732-8FAB-0CFE41DF0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30" y="1947798"/>
                <a:ext cx="4778677" cy="1323439"/>
              </a:xfrm>
              <a:prstGeom prst="rect">
                <a:avLst/>
              </a:prstGeom>
              <a:blipFill>
                <a:blip r:embed="rId4"/>
                <a:stretch>
                  <a:fillRect l="-1405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3">
            <a:extLst>
              <a:ext uri="{FF2B5EF4-FFF2-40B4-BE49-F238E27FC236}">
                <a16:creationId xmlns:a16="http://schemas.microsoft.com/office/drawing/2014/main" id="{2E1C43EF-20DB-48B6-8669-2F74F06E32E0}"/>
              </a:ext>
            </a:extLst>
          </p:cNvPr>
          <p:cNvSpPr txBox="1"/>
          <p:nvPr/>
        </p:nvSpPr>
        <p:spPr>
          <a:xfrm>
            <a:off x="990600" y="4602539"/>
            <a:ext cx="477867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Applying voltage across two phases A and C generates a combined magnetic field along</a:t>
            </a:r>
          </a:p>
          <a:p>
            <a:r>
              <a:rPr lang="en-US" sz="2000" dirty="0"/>
              <a:t>the dashed line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CC40E0B-7338-4D7D-B3D4-D8B1BAA3B9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94329" y="3958184"/>
          <a:ext cx="2802025" cy="210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5" imgW="3123720" imgH="2349000" progId="Photoshop.Image.13">
                  <p:embed/>
                </p:oleObj>
              </mc:Choice>
              <mc:Fallback>
                <p:oleObj name="Image" r:id="rId5" imgW="3123720" imgH="2349000" progId="Photoshop.Image.13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CC40E0B-7338-4D7D-B3D4-D8B1BAA3B9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94329" y="3958184"/>
                        <a:ext cx="2802025" cy="210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64A296E-FB07-45A9-A1E1-BFC105DF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581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ABB7EC-4695-4EAF-940B-438352CB99AD}"/>
              </a:ext>
            </a:extLst>
          </p:cNvPr>
          <p:cNvSpPr txBox="1"/>
          <p:nvPr/>
        </p:nvSpPr>
        <p:spPr>
          <a:xfrm>
            <a:off x="543126" y="1593995"/>
            <a:ext cx="477867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rotor now starts to rotate to align itself with the stator magnetic field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FA1A2D7-0016-443C-82FB-20D50D50CE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1296" y="2883279"/>
          <a:ext cx="6967825" cy="3781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5" imgW="23136480" imgH="13587120" progId="Photoshop.Image.13">
                  <p:embed/>
                </p:oleObj>
              </mc:Choice>
              <mc:Fallback>
                <p:oleObj name="Image" r:id="rId5" imgW="23136480" imgH="13587120" progId="Photoshop.Image.1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FA1A2D7-0016-443C-82FB-20D50D50C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1296" y="2883279"/>
                        <a:ext cx="6967825" cy="3781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0FC725-BBA5-4D32-824A-BC39BB22B1C6}"/>
              </a:ext>
            </a:extLst>
          </p:cNvPr>
          <p:cNvSpPr txBox="1"/>
          <p:nvPr/>
        </p:nvSpPr>
        <p:spPr>
          <a:xfrm>
            <a:off x="543128" y="2583810"/>
            <a:ext cx="477867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are six possible ways of energizing coil pairs </a:t>
            </a:r>
          </a:p>
        </p:txBody>
      </p:sp>
      <p:pic>
        <p:nvPicPr>
          <p:cNvPr id="8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105D748-7D5D-4793-85E5-DF92D8950E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70197" y="567935"/>
            <a:ext cx="4684847" cy="2187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359249-327E-4D1B-854E-212DDA6C2586}"/>
                  </a:ext>
                </a:extLst>
              </p:cNvPr>
              <p:cNvSpPr txBox="1"/>
              <p:nvPr/>
            </p:nvSpPr>
            <p:spPr>
              <a:xfrm>
                <a:off x="543128" y="3698385"/>
                <a:ext cx="4095363" cy="66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67" dirty="0"/>
                  <a:t>What this mean if we can commutate the correct phases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67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67" i="1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67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1867" dirty="0"/>
                  <a:t>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359249-327E-4D1B-854E-212DDA6C2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28" y="3698385"/>
                <a:ext cx="4095363" cy="666977"/>
              </a:xfrm>
              <a:prstGeom prst="rect">
                <a:avLst/>
              </a:prstGeom>
              <a:blipFill>
                <a:blip r:embed="rId8"/>
                <a:stretch>
                  <a:fillRect l="-1339" t="-5505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4A82E2-7E21-40D6-99F5-ADF7CC00AB1C}"/>
              </a:ext>
            </a:extLst>
          </p:cNvPr>
          <p:cNvSpPr txBox="1"/>
          <p:nvPr/>
        </p:nvSpPr>
        <p:spPr>
          <a:xfrm>
            <a:off x="543128" y="4908987"/>
            <a:ext cx="363728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/>
              <a:t>We can make the motor spin and this is called six step commutation or trapezoidal control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0E8F52-1492-4936-B7F0-B7210D5AD51B}"/>
              </a:ext>
            </a:extLst>
          </p:cNvPr>
          <p:cNvSpPr txBox="1">
            <a:spLocks/>
          </p:cNvSpPr>
          <p:nvPr/>
        </p:nvSpPr>
        <p:spPr>
          <a:xfrm>
            <a:off x="257477" y="1605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Principle of Operation</a:t>
            </a:r>
          </a:p>
          <a:p>
            <a:r>
              <a:rPr lang="en-US" sz="3733" b="1" dirty="0">
                <a:solidFill>
                  <a:schemeClr val="accent1"/>
                </a:solidFill>
                <a:latin typeface="+mn-lt"/>
              </a:rPr>
              <a:t>Inner </a:t>
            </a:r>
            <a:r>
              <a:rPr lang="en-US" sz="3733" b="1" dirty="0">
                <a:solidFill>
                  <a:schemeClr val="accent1"/>
                </a:solidFill>
              </a:rPr>
              <a:t>working</a:t>
            </a:r>
            <a:r>
              <a:rPr lang="en-US" sz="3733" b="1" dirty="0">
                <a:solidFill>
                  <a:schemeClr val="accent1"/>
                </a:solidFill>
                <a:latin typeface="+mn-lt"/>
              </a:rPr>
              <a:t> of the motor </a:t>
            </a:r>
            <a:endParaRPr lang="en-US" sz="3733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1F0EC1D-BF7E-4C15-8489-65C9950B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693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DCFD41E-A27F-4305-A9F2-B2A78463A4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4588" y="1558609"/>
          <a:ext cx="6361888" cy="233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5" imgW="14031720" imgH="5130000" progId="Photoshop.Image.13">
                  <p:embed/>
                </p:oleObj>
              </mc:Choice>
              <mc:Fallback>
                <p:oleObj name="Image" r:id="rId5" imgW="14031720" imgH="513000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DCFD41E-A27F-4305-A9F2-B2A78463A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4588" y="1558609"/>
                        <a:ext cx="6361888" cy="233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3F100C2-4426-4558-AA0A-ADC4BDA31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6340" y="4307374"/>
          <a:ext cx="2529192" cy="2155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7" imgW="3817800" imgH="3444480" progId="Photoshop.Image.13">
                  <p:embed/>
                </p:oleObj>
              </mc:Choice>
              <mc:Fallback>
                <p:oleObj name="Image" r:id="rId7" imgW="3817800" imgH="3444480" progId="Photoshop.Image.1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3F100C2-4426-4558-AA0A-ADC4BDA312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6340" y="4307374"/>
                        <a:ext cx="2529192" cy="2155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1177544-4DB0-4063-835F-298B9BD3B48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148" y="1634257"/>
            <a:ext cx="4175240" cy="239574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AB8398-245C-44FE-AA0D-C35D6DB66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272099"/>
              </p:ext>
            </p:extLst>
          </p:nvPr>
        </p:nvGraphicFramePr>
        <p:xfrm>
          <a:off x="1030288" y="4246563"/>
          <a:ext cx="2571750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10" imgW="4732200" imgH="3444480" progId="Photoshop.Image.13">
                  <p:embed/>
                </p:oleObj>
              </mc:Choice>
              <mc:Fallback>
                <p:oleObj name="Image" r:id="rId10" imgW="4732200" imgH="3444480" progId="Photoshop.Image.1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AB8398-245C-44FE-AA0D-C35D6DB66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30288" y="4246563"/>
                        <a:ext cx="2571750" cy="187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DA05DFF-E2FB-49E1-B6B7-F4FA72C5EE1E}"/>
              </a:ext>
            </a:extLst>
          </p:cNvPr>
          <p:cNvSpPr txBox="1">
            <a:spLocks/>
          </p:cNvSpPr>
          <p:nvPr/>
        </p:nvSpPr>
        <p:spPr>
          <a:xfrm>
            <a:off x="51147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Principle of Operation</a:t>
            </a:r>
          </a:p>
          <a:p>
            <a:r>
              <a:rPr lang="en-US" sz="3733" b="1" dirty="0">
                <a:solidFill>
                  <a:schemeClr val="accent1"/>
                </a:solidFill>
                <a:latin typeface="+mn-lt"/>
              </a:rPr>
              <a:t>Inner </a:t>
            </a:r>
            <a:r>
              <a:rPr lang="en-US" sz="3733" b="1" dirty="0">
                <a:solidFill>
                  <a:schemeClr val="accent1"/>
                </a:solidFill>
              </a:rPr>
              <a:t>working</a:t>
            </a:r>
            <a:r>
              <a:rPr lang="en-US" sz="3733" b="1" dirty="0">
                <a:solidFill>
                  <a:schemeClr val="accent1"/>
                </a:solidFill>
                <a:latin typeface="+mn-lt"/>
              </a:rPr>
              <a:t> of the motor </a:t>
            </a:r>
            <a:endParaRPr lang="en-US" sz="3733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0A01E02-392E-495B-9BE8-C2D9CC62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77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0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C99CB-8CF0-4D90-AC11-753FBCB2D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7" r="46719" b="18874"/>
          <a:stretch/>
        </p:blipFill>
        <p:spPr>
          <a:xfrm>
            <a:off x="7072010" y="1450078"/>
            <a:ext cx="2519463" cy="2450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9F8F2-6BB9-43D9-B511-5F3523968D70}"/>
              </a:ext>
            </a:extLst>
          </p:cNvPr>
          <p:cNvSpPr txBox="1"/>
          <p:nvPr/>
        </p:nvSpPr>
        <p:spPr>
          <a:xfrm>
            <a:off x="844684" y="2634374"/>
            <a:ext cx="477867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The motor creates zero torque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744CA-4F96-4766-B131-C7E2EFB5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r="56394" b="23446"/>
          <a:stretch/>
        </p:blipFill>
        <p:spPr>
          <a:xfrm>
            <a:off x="7159558" y="4085291"/>
            <a:ext cx="2354095" cy="2466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102FF-B336-416C-AB92-FC5B98775D9D}"/>
                  </a:ext>
                </a:extLst>
              </p:cNvPr>
              <p:cNvSpPr txBox="1"/>
              <p:nvPr/>
            </p:nvSpPr>
            <p:spPr>
              <a:xfrm>
                <a:off x="844684" y="4976637"/>
                <a:ext cx="4778677" cy="83099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Maximum torque occurs when the fields are at</a:t>
                </a:r>
                <a:r>
                  <a:rPr lang="en-US" sz="2400" b="1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to each other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102FF-B336-416C-AB92-FC5B9877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84" y="4976637"/>
                <a:ext cx="4778677" cy="830997"/>
              </a:xfrm>
              <a:prstGeom prst="rect">
                <a:avLst/>
              </a:prstGeom>
              <a:blipFill>
                <a:blip r:embed="rId4"/>
                <a:stretch>
                  <a:fillRect l="-204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CADD106-E44A-4216-B0BD-C0187EE8B8AE}"/>
              </a:ext>
            </a:extLst>
          </p:cNvPr>
          <p:cNvSpPr txBox="1">
            <a:spLocks/>
          </p:cNvSpPr>
          <p:nvPr/>
        </p:nvSpPr>
        <p:spPr>
          <a:xfrm>
            <a:off x="51147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Principle of Operation</a:t>
            </a:r>
          </a:p>
          <a:p>
            <a:r>
              <a:rPr lang="en-US" sz="3733" b="1" dirty="0">
                <a:solidFill>
                  <a:schemeClr val="accent1"/>
                </a:solidFill>
                <a:latin typeface="+mn-lt"/>
              </a:rPr>
              <a:t>Inner </a:t>
            </a:r>
            <a:r>
              <a:rPr lang="en-US" sz="3733" b="1" dirty="0">
                <a:solidFill>
                  <a:schemeClr val="accent1"/>
                </a:solidFill>
              </a:rPr>
              <a:t>working</a:t>
            </a:r>
            <a:r>
              <a:rPr lang="en-US" sz="3733" b="1" dirty="0">
                <a:solidFill>
                  <a:schemeClr val="accent1"/>
                </a:solidFill>
                <a:latin typeface="+mn-lt"/>
              </a:rPr>
              <a:t> of the motor </a:t>
            </a:r>
            <a:endParaRPr lang="en-US" sz="3733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8F810A2-6250-4B6D-9D9C-B31E9D42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4514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7AC0E8-9CB4-4257-929E-BF3047886DFE}"/>
              </a:ext>
            </a:extLst>
          </p:cNvPr>
          <p:cNvSpPr txBox="1"/>
          <p:nvPr/>
        </p:nvSpPr>
        <p:spPr>
          <a:xfrm>
            <a:off x="270752" y="3337777"/>
            <a:ext cx="6577520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IN BLDC WE USE AN </a:t>
            </a:r>
            <a:r>
              <a:rPr lang="en-US" sz="2000" b="1" dirty="0">
                <a:solidFill>
                  <a:srgbClr val="C00000"/>
                </a:solidFill>
              </a:rPr>
              <a:t>ELECTRONIC CONTROLLER </a:t>
            </a:r>
            <a:r>
              <a:rPr lang="en-US" sz="2000" b="1" dirty="0"/>
              <a:t>FOR THIS PURPOSE </a:t>
            </a:r>
            <a:br>
              <a:rPr lang="en-US" sz="2000" b="1" dirty="0"/>
            </a:br>
            <a:r>
              <a:rPr lang="en-US" sz="2000" b="1" dirty="0">
                <a:solidFill>
                  <a:srgbClr val="C00000"/>
                </a:solidFill>
              </a:rPr>
              <a:t>A SENSOR </a:t>
            </a:r>
            <a:r>
              <a:rPr lang="en-US" sz="2000" b="1" dirty="0"/>
              <a:t>DETERMINE THE POSITION AND SPEED OF THE ROTOR AND BASED ON THIS INFORMATION THE CONTROLLER DECIDES WHICH COILS TO ENERGIZE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AAC18E-72B3-499D-8812-147B560FE9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8225" y="1889012"/>
          <a:ext cx="5125571" cy="3786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3" imgW="4229280" imgH="3124440" progId="Photoshop.Image.13">
                  <p:embed/>
                </p:oleObj>
              </mc:Choice>
              <mc:Fallback>
                <p:oleObj name="Image" r:id="rId3" imgW="4229280" imgH="3124440" progId="Photoshop.Image.1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2AAC18E-72B3-499D-8812-147B560FE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8225" y="1889012"/>
                        <a:ext cx="5125571" cy="3786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54126B-5DC0-4A57-818F-0FF68B7ABDA6}"/>
              </a:ext>
            </a:extLst>
          </p:cNvPr>
          <p:cNvSpPr txBox="1">
            <a:spLocks/>
          </p:cNvSpPr>
          <p:nvPr/>
        </p:nvSpPr>
        <p:spPr>
          <a:xfrm>
            <a:off x="51147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Principle of Operation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Which and when each coil is Energized ?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037E1E-E466-4CD0-8D86-8E8F82A4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6361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B68AC7C-F0E9-4060-8DD6-A13EF12C2458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Design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3B3D4-39F4-4C3B-9156-B7C5151F7341}"/>
              </a:ext>
            </a:extLst>
          </p:cNvPr>
          <p:cNvSpPr txBox="1"/>
          <p:nvPr/>
        </p:nvSpPr>
        <p:spPr>
          <a:xfrm>
            <a:off x="440357" y="1781097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 Selection of the inverter circuit</a:t>
            </a:r>
            <a:endParaRPr lang="en-US" sz="2667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AB56C-1A34-4848-A946-E7AEA753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5" y="2646680"/>
            <a:ext cx="5344623" cy="2916173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95A1534-2238-4F4C-A371-62BBA45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" dirty="0"/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A3E70-E216-4E3C-ADDA-FEF13E75D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747" y="203535"/>
            <a:ext cx="3452206" cy="64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B3B7B-D576-40DE-92D3-D91124DE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8C8E42-DD82-446C-9A90-B8A7B25B0FFA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18</a:t>
            </a:fld>
            <a:endParaRPr lang="en-US" sz="1733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974853-C1F4-4C92-B186-5FE59555800D}"/>
              </a:ext>
            </a:extLst>
          </p:cNvPr>
          <p:cNvSpPr txBox="1">
            <a:spLocks/>
          </p:cNvSpPr>
          <p:nvPr/>
        </p:nvSpPr>
        <p:spPr>
          <a:xfrm>
            <a:off x="440357" y="-2125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Design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D21D1-DEBB-4157-944E-75C51E835796}"/>
              </a:ext>
            </a:extLst>
          </p:cNvPr>
          <p:cNvSpPr txBox="1"/>
          <p:nvPr/>
        </p:nvSpPr>
        <p:spPr>
          <a:xfrm>
            <a:off x="440357" y="893206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Design</a:t>
            </a:r>
            <a:endParaRPr lang="en-US" sz="2667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B7AF2-87C2-4AD5-9596-8252FAC0B8E5}"/>
              </a:ext>
            </a:extLst>
          </p:cNvPr>
          <p:cNvSpPr txBox="1"/>
          <p:nvPr/>
        </p:nvSpPr>
        <p:spPr>
          <a:xfrm>
            <a:off x="2361054" y="971865"/>
            <a:ext cx="22296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1 – old Version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BFB7BD-7611-45FC-9FF9-177DED98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353" y="269241"/>
            <a:ext cx="3452206" cy="6450929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6B71919-D239-4A74-9126-A058EE11AF49}"/>
              </a:ext>
            </a:extLst>
          </p:cNvPr>
          <p:cNvSpPr txBox="1">
            <a:spLocks/>
          </p:cNvSpPr>
          <p:nvPr/>
        </p:nvSpPr>
        <p:spPr>
          <a:xfrm>
            <a:off x="-123" y="6333125"/>
            <a:ext cx="1219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" sz="1733" dirty="0"/>
              <a:t>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A308C-05F7-4B2A-915E-BA0F7C50B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0" y="1889089"/>
            <a:ext cx="6808318" cy="453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26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69115B-3D47-454F-A8DF-D9E83C19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845" y="6333135"/>
            <a:ext cx="731600" cy="524800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0CEEF9-98E4-4325-8215-D0ED9DD4DCA2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19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7939249-3CA8-4533-8DFC-77E155D563E0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19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F9A743-4F70-41F7-B329-F8C7F13BD3E8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19</a:t>
            </a:fld>
            <a:endParaRPr lang="en-US" sz="1733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35CDFD-B02B-45FC-8C63-B855D7B62763}"/>
              </a:ext>
            </a:extLst>
          </p:cNvPr>
          <p:cNvSpPr txBox="1">
            <a:spLocks/>
          </p:cNvSpPr>
          <p:nvPr/>
        </p:nvSpPr>
        <p:spPr>
          <a:xfrm>
            <a:off x="440357" y="-3010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Design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0F81F-4F7B-4553-8674-E694C73FBEDD}"/>
              </a:ext>
            </a:extLst>
          </p:cNvPr>
          <p:cNvSpPr txBox="1"/>
          <p:nvPr/>
        </p:nvSpPr>
        <p:spPr>
          <a:xfrm>
            <a:off x="440357" y="804716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Design</a:t>
            </a:r>
            <a:endParaRPr lang="en-US" sz="2667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77169-A085-45A0-BF02-4258D690157D}"/>
              </a:ext>
            </a:extLst>
          </p:cNvPr>
          <p:cNvSpPr txBox="1"/>
          <p:nvPr/>
        </p:nvSpPr>
        <p:spPr>
          <a:xfrm>
            <a:off x="440357" y="1291998"/>
            <a:ext cx="29890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2 – Updated Version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70E33A-6CF9-4114-AE1A-31CF4AF0D7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81" y="2167071"/>
            <a:ext cx="4385327" cy="417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D4404-2B35-4F68-AB20-EF83882EC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8" y="2167071"/>
            <a:ext cx="7048496" cy="3442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9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609477" y="4815121"/>
            <a:ext cx="10972800" cy="13919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ar-EG" sz="3200" dirty="0">
              <a:latin typeface="Bahnschrift" panose="020B0502040204020203" pitchFamily="34" charset="0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2</a:t>
            </a:r>
          </a:p>
        </p:txBody>
      </p:sp>
      <p:sp>
        <p:nvSpPr>
          <p:cNvPr id="11" name="Google Shape;77;p13"/>
          <p:cNvSpPr txBox="1">
            <a:spLocks/>
          </p:cNvSpPr>
          <p:nvPr/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FF6816"/>
                </a:solidFill>
                <a:latin typeface="Bahnschrift" panose="020B0502040204020203" pitchFamily="34" charset="0"/>
                <a:ea typeface="Roboto Slab" panose="020B0604020202020204" charset="0"/>
              </a:rPr>
              <a:t>Team Members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79" y="172131"/>
            <a:ext cx="4722647" cy="47226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44E4180-4C68-4E12-A2A5-ABC6611AA567}"/>
              </a:ext>
            </a:extLst>
          </p:cNvPr>
          <p:cNvGrpSpPr/>
          <p:nvPr/>
        </p:nvGrpSpPr>
        <p:grpSpPr>
          <a:xfrm>
            <a:off x="1221835" y="1571188"/>
            <a:ext cx="3565557" cy="1028525"/>
            <a:chOff x="2753286" y="1685855"/>
            <a:chExt cx="3910784" cy="11295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CD43FC-B040-444E-B6B9-91FB33E315F2}"/>
                </a:ext>
              </a:extLst>
            </p:cNvPr>
            <p:cNvSpPr/>
            <p:nvPr/>
          </p:nvSpPr>
          <p:spPr>
            <a:xfrm>
              <a:off x="3892253" y="1949914"/>
              <a:ext cx="2771817" cy="461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Abd-Elrahman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63E587-34C6-432C-9B60-E41491061EE0}"/>
                </a:ext>
              </a:extLst>
            </p:cNvPr>
            <p:cNvGrpSpPr/>
            <p:nvPr/>
          </p:nvGrpSpPr>
          <p:grpSpPr>
            <a:xfrm>
              <a:off x="2753286" y="1685855"/>
              <a:ext cx="1138966" cy="1129511"/>
              <a:chOff x="2753286" y="1685855"/>
              <a:chExt cx="1138966" cy="1129511"/>
            </a:xfrm>
          </p:grpSpPr>
          <p:sp useBgFill="1">
            <p:nvSpPr>
              <p:cNvPr id="18" name="Oval 17">
                <a:extLst>
                  <a:ext uri="{FF2B5EF4-FFF2-40B4-BE49-F238E27FC236}">
                    <a16:creationId xmlns:a16="http://schemas.microsoft.com/office/drawing/2014/main" id="{4E04AFBF-CF26-4CDF-9E64-21E934A9A5FF}"/>
                  </a:ext>
                </a:extLst>
              </p:cNvPr>
              <p:cNvSpPr/>
              <p:nvPr/>
            </p:nvSpPr>
            <p:spPr>
              <a:xfrm>
                <a:off x="2753286" y="1685855"/>
                <a:ext cx="1138966" cy="1129511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D0148E9-E331-45DF-8AFC-2CE99E2CDF5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32438" r="32481" b="66945"/>
              <a:stretch/>
            </p:blipFill>
            <p:spPr>
              <a:xfrm>
                <a:off x="2806046" y="1732788"/>
                <a:ext cx="1033444" cy="1033023"/>
              </a:xfrm>
              <a:prstGeom prst="ellipse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8902C-EA78-423B-836D-8298E22E4F5C}"/>
              </a:ext>
            </a:extLst>
          </p:cNvPr>
          <p:cNvGrpSpPr/>
          <p:nvPr/>
        </p:nvGrpSpPr>
        <p:grpSpPr>
          <a:xfrm>
            <a:off x="4213851" y="2589893"/>
            <a:ext cx="3164816" cy="1081322"/>
            <a:chOff x="8642648" y="1676400"/>
            <a:chExt cx="3240533" cy="11389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006B48-3F4A-4814-95E8-D2B18757106E}"/>
                </a:ext>
              </a:extLst>
            </p:cNvPr>
            <p:cNvSpPr/>
            <p:nvPr/>
          </p:nvSpPr>
          <p:spPr>
            <a:xfrm>
              <a:off x="8642648" y="1676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9B2839-056D-491E-86C6-9AE226DFC1BA}"/>
                </a:ext>
              </a:extLst>
            </p:cNvPr>
            <p:cNvSpPr/>
            <p:nvPr/>
          </p:nvSpPr>
          <p:spPr>
            <a:xfrm>
              <a:off x="9832911" y="1949915"/>
              <a:ext cx="2050270" cy="788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Ali</a:t>
              </a:r>
            </a:p>
            <a:p>
              <a:pPr defTabSz="609585"/>
              <a:r>
                <a:rPr lang="en-US" sz="2133" b="1" dirty="0">
                  <a:ln w="0"/>
                  <a:solidFill>
                    <a:schemeClr val="bg1"/>
                  </a:solidFill>
                  <a:cs typeface="Times New Roman" panose="02020603050405020304" pitchFamily="18" charset="0"/>
                </a:rPr>
                <a:t>Emad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9EC228-34FF-44EA-8B74-D62A8E136EB4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25682" t="20" r="28939" b="54620"/>
            <a:stretch/>
          </p:blipFill>
          <p:spPr>
            <a:xfrm>
              <a:off x="8701915" y="1730079"/>
              <a:ext cx="1033444" cy="1033026"/>
            </a:xfrm>
            <a:prstGeom prst="ellipse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2F8832-B33A-4440-ABE3-2F3F4AD8A602}"/>
              </a:ext>
            </a:extLst>
          </p:cNvPr>
          <p:cNvGrpSpPr/>
          <p:nvPr/>
        </p:nvGrpSpPr>
        <p:grpSpPr>
          <a:xfrm>
            <a:off x="1269939" y="4132620"/>
            <a:ext cx="2956621" cy="1070456"/>
            <a:chOff x="5697967" y="4724400"/>
            <a:chExt cx="3214884" cy="113896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6CCF82C-9C65-43DE-AE14-EC032C618B94}"/>
                </a:ext>
              </a:extLst>
            </p:cNvPr>
            <p:cNvSpPr/>
            <p:nvPr/>
          </p:nvSpPr>
          <p:spPr>
            <a:xfrm>
              <a:off x="5697967" y="4724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75C5290-2A12-44E0-AA0D-CE6219B5D373}"/>
                </a:ext>
              </a:extLst>
            </p:cNvPr>
            <p:cNvSpPr/>
            <p:nvPr/>
          </p:nvSpPr>
          <p:spPr>
            <a:xfrm>
              <a:off x="6862581" y="4997430"/>
              <a:ext cx="2050270" cy="796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Mohamed </a:t>
              </a:r>
            </a:p>
            <a:p>
              <a:pPr defTabSz="609585"/>
              <a:r>
                <a:rPr lang="en-US" sz="2133" b="1" dirty="0">
                  <a:ln w="0"/>
                  <a:solidFill>
                    <a:schemeClr val="bg1"/>
                  </a:solidFill>
                  <a:cs typeface="Times New Roman" panose="02020603050405020304" pitchFamily="18" charset="0"/>
                </a:rPr>
                <a:t>Ragab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A3083B-87BB-4956-9813-6C0C150075B5}"/>
                </a:ext>
              </a:extLst>
            </p:cNvPr>
            <p:cNvPicPr>
              <a:picLocks/>
            </p:cNvPicPr>
            <p:nvPr/>
          </p:nvPicPr>
          <p:blipFill rotWithShape="1">
            <a:blip r:embed="rId5"/>
            <a:srcRect l="4686" t="13245" r="6023" b="19814"/>
            <a:stretch/>
          </p:blipFill>
          <p:spPr>
            <a:xfrm>
              <a:off x="5750728" y="4777371"/>
              <a:ext cx="1033444" cy="103302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1682A4-DADE-4E21-BA3E-E894A8CE1748}"/>
              </a:ext>
            </a:extLst>
          </p:cNvPr>
          <p:cNvGrpSpPr/>
          <p:nvPr/>
        </p:nvGrpSpPr>
        <p:grpSpPr>
          <a:xfrm>
            <a:off x="1229051" y="2810965"/>
            <a:ext cx="2997509" cy="1061799"/>
            <a:chOff x="2753286" y="3200400"/>
            <a:chExt cx="3189236" cy="11389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25D8E0-7EF2-4FA0-8E2F-9FA29F5A6294}"/>
                </a:ext>
              </a:extLst>
            </p:cNvPr>
            <p:cNvSpPr/>
            <p:nvPr/>
          </p:nvSpPr>
          <p:spPr>
            <a:xfrm>
              <a:off x="3892252" y="3479143"/>
              <a:ext cx="2050270" cy="451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 err="1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Awab</a:t>
              </a:r>
              <a:endParaRPr lang="en-US" sz="2133" b="1" dirty="0">
                <a:ln w="0"/>
                <a:solidFill>
                  <a:schemeClr val="accent1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DDD508-2A40-498E-8B44-AC8F987188D1}"/>
                </a:ext>
              </a:extLst>
            </p:cNvPr>
            <p:cNvGrpSpPr/>
            <p:nvPr/>
          </p:nvGrpSpPr>
          <p:grpSpPr>
            <a:xfrm>
              <a:off x="2753286" y="3200400"/>
              <a:ext cx="1138966" cy="1138966"/>
              <a:chOff x="2753286" y="3200400"/>
              <a:chExt cx="1138966" cy="113896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959830B-D47E-481E-BA6A-544242E293AC}"/>
                  </a:ext>
                </a:extLst>
              </p:cNvPr>
              <p:cNvSpPr/>
              <p:nvPr/>
            </p:nvSpPr>
            <p:spPr>
              <a:xfrm>
                <a:off x="2753286" y="3200400"/>
                <a:ext cx="1138966" cy="113896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5411FF6-7DED-4305-A06E-918D82C41A3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 t="20" b="20"/>
              <a:stretch/>
            </p:blipFill>
            <p:spPr>
              <a:xfrm>
                <a:off x="2806047" y="3253371"/>
                <a:ext cx="1033444" cy="1033024"/>
              </a:xfrm>
              <a:prstGeom prst="ellipse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77B3BD-CDA9-49BD-A404-F80BA5D9BD6F}"/>
              </a:ext>
            </a:extLst>
          </p:cNvPr>
          <p:cNvGrpSpPr/>
          <p:nvPr/>
        </p:nvGrpSpPr>
        <p:grpSpPr>
          <a:xfrm>
            <a:off x="4226561" y="4439965"/>
            <a:ext cx="2809588" cy="1038747"/>
            <a:chOff x="8642648" y="3200400"/>
            <a:chExt cx="3240533" cy="11389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4800F1-72A2-419F-8AEF-DA544FFD7CDB}"/>
                </a:ext>
              </a:extLst>
            </p:cNvPr>
            <p:cNvSpPr/>
            <p:nvPr/>
          </p:nvSpPr>
          <p:spPr>
            <a:xfrm>
              <a:off x="8642648" y="3200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2BF2D79-8726-4BCE-BD0C-2C3972E0715B}"/>
                </a:ext>
              </a:extLst>
            </p:cNvPr>
            <p:cNvSpPr/>
            <p:nvPr/>
          </p:nvSpPr>
          <p:spPr>
            <a:xfrm>
              <a:off x="9832911" y="3479143"/>
              <a:ext cx="2050270" cy="821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Ezz-Eldien</a:t>
              </a:r>
            </a:p>
            <a:p>
              <a:pPr defTabSz="609585"/>
              <a:r>
                <a:rPr lang="en-US" sz="2133" b="1" dirty="0">
                  <a:ln w="0"/>
                  <a:solidFill>
                    <a:schemeClr val="bg1"/>
                  </a:solidFill>
                  <a:cs typeface="Times New Roman" panose="02020603050405020304" pitchFamily="18" charset="0"/>
                </a:rPr>
                <a:t>Magdi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C8107B9-DDA9-4C32-BAAB-B861C77610C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1801" t="2052" r="24031" b="53797"/>
            <a:stretch/>
          </p:blipFill>
          <p:spPr>
            <a:xfrm>
              <a:off x="8695410" y="3253371"/>
              <a:ext cx="1033443" cy="1033024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EE4CA8-77C2-47C7-AE36-C24CE894262D}"/>
              </a:ext>
            </a:extLst>
          </p:cNvPr>
          <p:cNvGrpSpPr/>
          <p:nvPr/>
        </p:nvGrpSpPr>
        <p:grpSpPr>
          <a:xfrm>
            <a:off x="1221835" y="5546697"/>
            <a:ext cx="3027063" cy="1038747"/>
            <a:chOff x="5697967" y="3200400"/>
            <a:chExt cx="3214884" cy="113896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BA93DA-47B5-4D3C-B90C-F5FDC32ADC22}"/>
                </a:ext>
              </a:extLst>
            </p:cNvPr>
            <p:cNvSpPr/>
            <p:nvPr/>
          </p:nvSpPr>
          <p:spPr>
            <a:xfrm>
              <a:off x="5697967" y="3200400"/>
              <a:ext cx="1138966" cy="113896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BEAFFB-FB26-4AC8-A6D0-C3233C41CC01}"/>
                </a:ext>
              </a:extLst>
            </p:cNvPr>
            <p:cNvSpPr/>
            <p:nvPr/>
          </p:nvSpPr>
          <p:spPr>
            <a:xfrm>
              <a:off x="6862581" y="3479143"/>
              <a:ext cx="2050270" cy="821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/>
              <a:r>
                <a:rPr lang="en-US" sz="2133" b="1" dirty="0">
                  <a:ln w="0"/>
                  <a:solidFill>
                    <a:schemeClr val="accent1"/>
                  </a:solidFill>
                  <a:cs typeface="Times New Roman" panose="02020603050405020304" pitchFamily="18" charset="0"/>
                </a:rPr>
                <a:t>Ehab</a:t>
              </a:r>
            </a:p>
            <a:p>
              <a:pPr defTabSz="609585"/>
              <a:r>
                <a:rPr lang="en-US" sz="2133" b="1" dirty="0">
                  <a:ln w="0"/>
                  <a:solidFill>
                    <a:schemeClr val="bg1"/>
                  </a:solidFill>
                  <a:cs typeface="Times New Roman" panose="02020603050405020304" pitchFamily="18" charset="0"/>
                </a:rPr>
                <a:t>Ashraf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0FDA4C0-828A-4F83-93A9-1DAFAB999361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4650" t="10164" r="5408" b="-166"/>
            <a:stretch/>
          </p:blipFill>
          <p:spPr>
            <a:xfrm>
              <a:off x="5748937" y="3251580"/>
              <a:ext cx="1037026" cy="103660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41309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260118-68D6-4A25-89E7-CB1A6E53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845" y="6333135"/>
            <a:ext cx="731600" cy="524800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386C1D6-0A63-4AEA-89EC-EC40D453CA5B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20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1C3A195-3364-4CC1-B6C8-A6D4F2821623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20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A06B48C-15D6-4CF4-8E03-C355E782CE09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20</a:t>
            </a:fld>
            <a:endParaRPr lang="en-US" sz="1733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73E736-5569-407F-AB58-E43CAEBFE026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Design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CF464-225F-46E7-8E57-14FA9D5C2F16}"/>
              </a:ext>
            </a:extLst>
          </p:cNvPr>
          <p:cNvSpPr txBox="1"/>
          <p:nvPr/>
        </p:nvSpPr>
        <p:spPr>
          <a:xfrm>
            <a:off x="440357" y="1374988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PCB Design</a:t>
            </a:r>
            <a:endParaRPr lang="en-US" sz="2667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21055-2A6F-488F-85D2-D5E386157E5D}"/>
              </a:ext>
            </a:extLst>
          </p:cNvPr>
          <p:cNvSpPr txBox="1"/>
          <p:nvPr/>
        </p:nvSpPr>
        <p:spPr>
          <a:xfrm>
            <a:off x="440358" y="2167071"/>
            <a:ext cx="284558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3 – Current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A26B79-AA80-4AB7-AD25-46F0904D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"/>
          <a:stretch/>
        </p:blipFill>
        <p:spPr bwMode="auto">
          <a:xfrm>
            <a:off x="6272981" y="107996"/>
            <a:ext cx="4682977" cy="66888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744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A4B4-DEC8-4AF3-A453-ADAFA93E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0844B09-FC0F-41B5-B9CA-5F86A3AEF22C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21</a:t>
            </a:fld>
            <a:endParaRPr lang="en-US" sz="1733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ACA983C-A6C7-469D-8963-DB7EB5A9EE42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21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1C7660-9533-44B2-89C5-914A3FEC6DE5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21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7CB85DB-12BA-437A-A800-28DA36BCB6EA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21</a:t>
            </a:fld>
            <a:endParaRPr lang="en-US" sz="1733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71F5E8-0EDE-48FC-AFD5-C5FE8C1B46F7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Testing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56B8E-ACD3-4932-BC56-CFFD35EF6672}"/>
              </a:ext>
            </a:extLst>
          </p:cNvPr>
          <p:cNvSpPr txBox="1"/>
          <p:nvPr/>
        </p:nvSpPr>
        <p:spPr>
          <a:xfrm>
            <a:off x="440357" y="1374988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Inverter Output</a:t>
            </a:r>
            <a:endParaRPr lang="en-US" sz="2667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F8EFE-7A3E-4B3A-98E6-B45202E47CF5}"/>
              </a:ext>
            </a:extLst>
          </p:cNvPr>
          <p:cNvSpPr txBox="1"/>
          <p:nvPr/>
        </p:nvSpPr>
        <p:spPr>
          <a:xfrm>
            <a:off x="1" y="2279968"/>
            <a:ext cx="51335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Inverter circuit output line voltage with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Inductive load without Snubber Circuit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[R = 35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 = 1.5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].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96342-FEA0-4700-9B4F-B5363BFD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1" t="38303" r="37385" b="33453"/>
          <a:stretch/>
        </p:blipFill>
        <p:spPr bwMode="auto">
          <a:xfrm>
            <a:off x="5971080" y="1660427"/>
            <a:ext cx="5234765" cy="41417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785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A20F98-BACF-496D-8C61-B477C8EB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845" y="6333135"/>
            <a:ext cx="731600" cy="524800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155C61-F8F2-4CB6-BD06-2C378FDDB09E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22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DD1C2B3-B157-4C16-83F8-44B64ABC8565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22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62A1529-CD01-4AA7-8609-6B1F24E1E4BC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22</a:t>
            </a:fld>
            <a:endParaRPr lang="en-US" sz="1733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BB4F09-F676-4D8B-87C5-1C1AF821F5C0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22</a:t>
            </a:fld>
            <a:endParaRPr lang="en-US" sz="173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9E4CED-7DF3-42DA-B937-947C411ED617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Testing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E02D3-59FD-4995-97E8-B60EAFCA8991}"/>
              </a:ext>
            </a:extLst>
          </p:cNvPr>
          <p:cNvSpPr txBox="1"/>
          <p:nvPr/>
        </p:nvSpPr>
        <p:spPr>
          <a:xfrm>
            <a:off x="440357" y="1374988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Snubber Design</a:t>
            </a:r>
            <a:endParaRPr lang="en-US" sz="2667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477F79-1A43-4816-9D46-DBC6D887FFB4}"/>
                  </a:ext>
                </a:extLst>
              </p:cNvPr>
              <p:cNvSpPr txBox="1"/>
              <p:nvPr/>
            </p:nvSpPr>
            <p:spPr>
              <a:xfrm>
                <a:off x="24754" y="2129082"/>
                <a:ext cx="7402091" cy="273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𝒓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𝝅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  <a:cs typeface="MS Gothic" panose="020B0609070205080204" pitchFamily="49" charset="-128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MS Gothic" panose="020B0609070205080204" pitchFamily="49" charset="-128"/>
                                  <a:cs typeface="MS Gothic" panose="020B0609070205080204" pitchFamily="49" charset="-128"/>
                                </a:rPr>
                                <m:t>𝑳𝑪</m:t>
                              </m:r>
                            </m:e>
                          </m:rad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𝑹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𝑪</m:t>
                              </m:r>
                            </m:den>
                          </m:f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ra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𝑺𝒏𝒖𝒃𝒃𝒆𝒓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𝑭𝑳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𝟓𝟎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𝟏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𝛀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Ω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𝒔𝒘𝒊𝒕𝒄𝒉𝒊𝒏𝒈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𝒍𝒐𝒔𝒔𝒆𝒔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𝒔𝒏𝒖𝒃𝒃𝒆𝒓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𝒄𝒔𝒏𝒖𝒃𝒃𝒆𝒓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𝒔𝒘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𝑺𝒏𝒖𝒃𝒃𝒆𝒓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µ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𝑭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477F79-1A43-4816-9D46-DBC6D887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" y="2129082"/>
                <a:ext cx="7402091" cy="2734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943B01A-B27C-4876-AFBC-05F73E3A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07" y="1176309"/>
            <a:ext cx="5411893" cy="502052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AC37F-0F54-4AEA-9808-C857DCEB5779}"/>
              </a:ext>
            </a:extLst>
          </p:cNvPr>
          <p:cNvCxnSpPr/>
          <p:nvPr/>
        </p:nvCxnSpPr>
        <p:spPr>
          <a:xfrm flipH="1">
            <a:off x="9360310" y="4444181"/>
            <a:ext cx="11995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71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FC6C6-06DB-4E19-A2B9-9934DB9E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908C604-BCC3-4076-B322-129A29BCD57C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23</a:t>
            </a:fld>
            <a:endParaRPr lang="en-US" sz="1733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75103E2-F389-4C49-922D-3012DF8E48B9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23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5155CD-E947-4AC8-9E98-CC1A1A98A483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23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624BEF3-3DF4-4E00-A975-203876BF3908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23</a:t>
            </a:fld>
            <a:endParaRPr lang="en-US" sz="1733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FEB4007-15A7-4ED0-8F2F-82A56A3B7ED0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23</a:t>
            </a:fld>
            <a:endParaRPr lang="en-US" sz="1733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4E5A5E-44ED-49B5-90D4-AE72A1898621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Testing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5B8A0-20B7-4C65-B5A5-6574407B6370}"/>
              </a:ext>
            </a:extLst>
          </p:cNvPr>
          <p:cNvSpPr txBox="1"/>
          <p:nvPr/>
        </p:nvSpPr>
        <p:spPr>
          <a:xfrm>
            <a:off x="440357" y="1374988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 after Snubber</a:t>
            </a:r>
            <a:endParaRPr lang="en-US" sz="2667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CD7C07-FA0E-42A0-AE08-5E62D1F2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27971" r="24401" b="35972"/>
          <a:stretch/>
        </p:blipFill>
        <p:spPr bwMode="auto">
          <a:xfrm>
            <a:off x="5406389" y="1784844"/>
            <a:ext cx="5901691" cy="36981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49081F-D30B-4C65-A7EF-25D0BD23EAA0}"/>
              </a:ext>
            </a:extLst>
          </p:cNvPr>
          <p:cNvSpPr txBox="1"/>
          <p:nvPr/>
        </p:nvSpPr>
        <p:spPr>
          <a:xfrm>
            <a:off x="440357" y="1992223"/>
            <a:ext cx="4190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Inverter circuit output line voltage with Inductive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 with Snubber Circuit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[R = 35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 = 1.5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700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A440A8E-E372-4692-885A-DDAE6566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845" y="6333135"/>
            <a:ext cx="731600" cy="524800"/>
          </a:xfr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DE56F4C-03CA-4A64-8D9D-9160D0A02D6B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24</a:t>
            </a:fld>
            <a:endParaRPr lang="en-US" sz="17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398E4F2-B48C-48A1-A1C3-5EF82F1F2DFF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24</a:t>
            </a:fld>
            <a:endParaRPr lang="en-US" sz="1733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C1C422B-5CC2-41E1-A1B5-C4E7B858BFDC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24</a:t>
            </a:fld>
            <a:endParaRPr lang="en-US" sz="1733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ABCC490-06BC-4D80-873C-C843AB3D743E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24</a:t>
            </a:fld>
            <a:endParaRPr lang="en-US" sz="1733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9D32A8D-E0D0-463B-BEE6-C359FEB1B424}"/>
              </a:ext>
            </a:extLst>
          </p:cNvPr>
          <p:cNvSpPr txBox="1">
            <a:spLocks/>
          </p:cNvSpPr>
          <p:nvPr/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330EA680-D336-4FF7-8B7A-9848BB0A1C32}" type="slidenum">
              <a:rPr lang="en-US" sz="1733"/>
              <a:pPr/>
              <a:t>24</a:t>
            </a:fld>
            <a:endParaRPr lang="en-US" sz="1733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BC7825-469C-417F-8E21-06B4C264B484}"/>
              </a:ext>
            </a:extLst>
          </p:cNvPr>
          <p:cNvSpPr txBox="1">
            <a:spLocks/>
          </p:cNvSpPr>
          <p:nvPr/>
        </p:nvSpPr>
        <p:spPr>
          <a:xfrm>
            <a:off x="440357" y="269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+mn-lt"/>
              </a:rPr>
              <a:t>Hardware Testing </a:t>
            </a:r>
            <a:endParaRPr lang="en-US" sz="32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B2C33-040C-4C6F-80C4-3E7416629211}"/>
              </a:ext>
            </a:extLst>
          </p:cNvPr>
          <p:cNvSpPr txBox="1"/>
          <p:nvPr/>
        </p:nvSpPr>
        <p:spPr>
          <a:xfrm>
            <a:off x="440357" y="1374988"/>
            <a:ext cx="695612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 Inverter with Motor</a:t>
            </a:r>
            <a:endParaRPr lang="en-US" sz="2667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E7213-77A6-4E72-B7A4-90233FFE6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t="41802" r="48955" b="27607"/>
          <a:stretch/>
        </p:blipFill>
        <p:spPr bwMode="auto">
          <a:xfrm>
            <a:off x="4837473" y="1150297"/>
            <a:ext cx="6643002" cy="51828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724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7A755-7C1D-4FE6-86B2-FA457E0FFC09}"/>
              </a:ext>
            </a:extLst>
          </p:cNvPr>
          <p:cNvSpPr txBox="1"/>
          <p:nvPr/>
        </p:nvSpPr>
        <p:spPr>
          <a:xfrm>
            <a:off x="1162050" y="590550"/>
            <a:ext cx="355282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CFA62B"/>
                </a:solidFill>
              </a:rPr>
              <a:t>Open loop model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F2479-8BF8-418F-BB11-71DF289EAE32}"/>
              </a:ext>
            </a:extLst>
          </p:cNvPr>
          <p:cNvSpPr txBox="1"/>
          <p:nvPr/>
        </p:nvSpPr>
        <p:spPr>
          <a:xfrm>
            <a:off x="611688" y="4724400"/>
            <a:ext cx="666802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/>
              <a:t>In this MATLAB model we try to simulate motor performance at several operating conditions </a:t>
            </a:r>
          </a:p>
          <a:p>
            <a:pPr marL="285750" indent="-285750">
              <a:buFont typeface="Arial"/>
              <a:buChar char="•"/>
            </a:pPr>
            <a:r>
              <a:rPr lang="en-US" sz="2200"/>
              <a:t>We will go through into each block to explain it 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333D716-D6D8-43A4-85FA-F1DEF64A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9" y="1142921"/>
            <a:ext cx="8025008" cy="35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DE683-84F2-4DBF-BB70-503056339F17}"/>
              </a:ext>
            </a:extLst>
          </p:cNvPr>
          <p:cNvSpPr txBox="1"/>
          <p:nvPr/>
        </p:nvSpPr>
        <p:spPr>
          <a:xfrm>
            <a:off x="736948" y="391438"/>
            <a:ext cx="49434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CFA62B"/>
                </a:solidFill>
              </a:rPr>
              <a:t>Six step commutation</a:t>
            </a:r>
            <a:r>
              <a:rPr lang="en-US" sz="3000"/>
              <a:t>​</a:t>
            </a:r>
          </a:p>
        </p:txBody>
      </p:sp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457F19E8-9D89-4FC8-B628-86F7C9B7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73" y="1148367"/>
            <a:ext cx="9507254" cy="3823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BFBE8-C599-4FC8-A962-5DAE72BEA5F0}"/>
              </a:ext>
            </a:extLst>
          </p:cNvPr>
          <p:cNvSpPr txBox="1"/>
          <p:nvPr/>
        </p:nvSpPr>
        <p:spPr>
          <a:xfrm>
            <a:off x="415187" y="5298118"/>
            <a:ext cx="72819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Hall sensors is used to detect the rotor position in order to commutate the correct phases to keep rotor spinning based on this lookup table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9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B0501AB8-199A-4356-BA66-653F04B4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54" y="373037"/>
            <a:ext cx="7492652" cy="576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6BF06-F964-4B13-8CF5-587B24940F69}"/>
              </a:ext>
            </a:extLst>
          </p:cNvPr>
          <p:cNvSpPr txBox="1"/>
          <p:nvPr/>
        </p:nvSpPr>
        <p:spPr>
          <a:xfrm>
            <a:off x="371606" y="114619"/>
            <a:ext cx="884963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500" b="1" dirty="0">
                <a:solidFill>
                  <a:srgbClr val="C00000"/>
                </a:solidFill>
                <a:cs typeface="Arial"/>
              </a:rPr>
              <a:t>We implemented this logic in MATLAB </a:t>
            </a:r>
            <a:r>
              <a:rPr lang="en-US" sz="2500" b="1" dirty="0" err="1">
                <a:solidFill>
                  <a:srgbClr val="C00000"/>
                </a:solidFill>
                <a:cs typeface="Arial"/>
              </a:rPr>
              <a:t>simulink</a:t>
            </a:r>
            <a:r>
              <a:rPr lang="en-US" sz="2500" b="1" dirty="0">
                <a:solidFill>
                  <a:srgbClr val="C00000"/>
                </a:solidFill>
                <a:cs typeface="Arial"/>
              </a:rPr>
              <a:t> environment ​</a:t>
            </a:r>
          </a:p>
        </p:txBody>
      </p:sp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FFAC373E-BA72-41BF-88AF-F87AC6658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5" b="54692"/>
          <a:stretch/>
        </p:blipFill>
        <p:spPr>
          <a:xfrm>
            <a:off x="964879" y="5751871"/>
            <a:ext cx="9507254" cy="845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9F2588-60E6-4B1C-A9DB-548F72B147D0}"/>
              </a:ext>
            </a:extLst>
          </p:cNvPr>
          <p:cNvSpPr txBox="1"/>
          <p:nvPr/>
        </p:nvSpPr>
        <p:spPr>
          <a:xfrm>
            <a:off x="3841360" y="17091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8109F-C9DE-4350-A4EF-725361925637}"/>
              </a:ext>
            </a:extLst>
          </p:cNvPr>
          <p:cNvSpPr txBox="1"/>
          <p:nvPr/>
        </p:nvSpPr>
        <p:spPr>
          <a:xfrm>
            <a:off x="3841360" y="12814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CA349-B799-47CA-96E0-FEC7C34DF18F}"/>
              </a:ext>
            </a:extLst>
          </p:cNvPr>
          <p:cNvSpPr txBox="1"/>
          <p:nvPr/>
        </p:nvSpPr>
        <p:spPr>
          <a:xfrm>
            <a:off x="3845086" y="72267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C8456-2D09-44F3-80D9-147C4DD80256}"/>
              </a:ext>
            </a:extLst>
          </p:cNvPr>
          <p:cNvSpPr txBox="1"/>
          <p:nvPr/>
        </p:nvSpPr>
        <p:spPr>
          <a:xfrm>
            <a:off x="3841360" y="473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B2880-5B9F-45F2-A3F6-6E3084C936EC}"/>
              </a:ext>
            </a:extLst>
          </p:cNvPr>
          <p:cNvSpPr txBox="1"/>
          <p:nvPr/>
        </p:nvSpPr>
        <p:spPr>
          <a:xfrm>
            <a:off x="3841360" y="1512487"/>
            <a:ext cx="28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428B1-5CE0-4220-BC8B-C344968CF27E}"/>
              </a:ext>
            </a:extLst>
          </p:cNvPr>
          <p:cNvSpPr txBox="1"/>
          <p:nvPr/>
        </p:nvSpPr>
        <p:spPr>
          <a:xfrm>
            <a:off x="3841360" y="961040"/>
            <a:ext cx="28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DDC3C-580B-443F-A620-AAE17A283AC3}"/>
              </a:ext>
            </a:extLst>
          </p:cNvPr>
          <p:cNvSpPr txBox="1"/>
          <p:nvPr/>
        </p:nvSpPr>
        <p:spPr>
          <a:xfrm>
            <a:off x="5006170" y="12433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45547-CF88-4381-9292-0B7A761C224F}"/>
              </a:ext>
            </a:extLst>
          </p:cNvPr>
          <p:cNvSpPr txBox="1"/>
          <p:nvPr/>
        </p:nvSpPr>
        <p:spPr>
          <a:xfrm>
            <a:off x="5006170" y="158088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F41CB-E274-4D01-AA06-ABA389DEE6B1}"/>
              </a:ext>
            </a:extLst>
          </p:cNvPr>
          <p:cNvSpPr txBox="1"/>
          <p:nvPr/>
        </p:nvSpPr>
        <p:spPr>
          <a:xfrm>
            <a:off x="5707172" y="13247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CFA34-DD9B-443B-A121-590D86293AD3}"/>
              </a:ext>
            </a:extLst>
          </p:cNvPr>
          <p:cNvSpPr txBox="1"/>
          <p:nvPr/>
        </p:nvSpPr>
        <p:spPr>
          <a:xfrm>
            <a:off x="5006170" y="33842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A3690-93EA-40FE-BACE-B342C779A18B}"/>
              </a:ext>
            </a:extLst>
          </p:cNvPr>
          <p:cNvSpPr txBox="1"/>
          <p:nvPr/>
        </p:nvSpPr>
        <p:spPr>
          <a:xfrm>
            <a:off x="5004668" y="376387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4AF68-CF66-42A2-835C-AC57719BAE2D}"/>
              </a:ext>
            </a:extLst>
          </p:cNvPr>
          <p:cNvSpPr txBox="1"/>
          <p:nvPr/>
        </p:nvSpPr>
        <p:spPr>
          <a:xfrm>
            <a:off x="5705670" y="352308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032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BB2C8E-379C-464D-AA91-722B922579AB}"/>
              </a:ext>
            </a:extLst>
          </p:cNvPr>
          <p:cNvSpPr txBox="1"/>
          <p:nvPr/>
        </p:nvSpPr>
        <p:spPr>
          <a:xfrm>
            <a:off x="666749" y="447675"/>
            <a:ext cx="45443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cs typeface="Calibri"/>
              </a:rPr>
              <a:t>Open loop Speed control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80DF5-285A-4321-BDAE-C2DE5871C985}"/>
              </a:ext>
            </a:extLst>
          </p:cNvPr>
          <p:cNvSpPr txBox="1"/>
          <p:nvPr/>
        </p:nvSpPr>
        <p:spPr>
          <a:xfrm>
            <a:off x="666750" y="1343025"/>
            <a:ext cx="58674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We can use gate pulses generated based on six step commutation to control the speed of the motor by applying any PWM techniques </a:t>
            </a:r>
            <a:r>
              <a:rPr lang="en-US">
                <a:cs typeface="Calibri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In our model we use method based on triangular wave form compared with reference voltage 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2B0446C-89A4-4D80-B10E-33159B84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7" y="2860431"/>
            <a:ext cx="5613747" cy="3475069"/>
          </a:xfrm>
          <a:prstGeom prst="rect">
            <a:avLst/>
          </a:prstGeom>
        </p:spPr>
      </p:pic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51CCF6C-EFA3-4678-A1E2-DC8B330E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75" y="1964561"/>
            <a:ext cx="5624185" cy="4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08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06321-D338-4CD8-98C5-A9D0F505BFA0}"/>
              </a:ext>
            </a:extLst>
          </p:cNvPr>
          <p:cNvSpPr txBox="1"/>
          <p:nvPr/>
        </p:nvSpPr>
        <p:spPr>
          <a:xfrm>
            <a:off x="466725" y="333375"/>
            <a:ext cx="6343650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cs typeface="Calibri"/>
              </a:rPr>
              <a:t>I</a:t>
            </a:r>
            <a:r>
              <a:rPr lang="en-US" sz="2000">
                <a:cs typeface="Calibri"/>
              </a:rPr>
              <a:t>n our model we used non complementary switching method which means that PWM can be applied on gate pulses of high side MOSFETS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A6917-4598-44A5-BAB4-229B4F67C77E}"/>
              </a:ext>
            </a:extLst>
          </p:cNvPr>
          <p:cNvSpPr txBox="1"/>
          <p:nvPr/>
        </p:nvSpPr>
        <p:spPr>
          <a:xfrm>
            <a:off x="428625" y="1562100"/>
            <a:ext cx="3705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cs typeface="Calibri"/>
              </a:rPr>
              <a:t>Gate pulses with Duty cycle = 50%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9C5609A-8BCA-4280-8EDE-C4793AD3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150269"/>
            <a:ext cx="9582150" cy="4529138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825B43E-DC86-490C-9541-8A64E89F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08" y="466802"/>
            <a:ext cx="3442700" cy="15192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DAE529-9BA1-4CB1-92AC-F4E55BC6774F}"/>
              </a:ext>
            </a:extLst>
          </p:cNvPr>
          <p:cNvCxnSpPr/>
          <p:nvPr/>
        </p:nvCxnSpPr>
        <p:spPr>
          <a:xfrm flipV="1">
            <a:off x="4288599" y="1180579"/>
            <a:ext cx="3194398" cy="1116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96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3</a:t>
            </a:r>
          </a:p>
        </p:txBody>
      </p:sp>
      <p:sp>
        <p:nvSpPr>
          <p:cNvPr id="11" name="Google Shape;77;p13"/>
          <p:cNvSpPr txBox="1">
            <a:spLocks/>
          </p:cNvSpPr>
          <p:nvPr/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Agenda Items</a:t>
            </a: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1141334" y="1418045"/>
            <a:ext cx="5130773" cy="42176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kern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Project Objective</a:t>
            </a:r>
            <a:endParaRPr lang="en-US" sz="2133" b="0" spc="120" dirty="0">
              <a:solidFill>
                <a:srgbClr val="0B5494"/>
              </a:solidFill>
              <a:latin typeface="Bahnschrift" panose="020B0502040204020203" pitchFamily="34" charset="0"/>
              <a:cs typeface="Trebuchet MS"/>
            </a:endParaRP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Progress overview (H/S)</a:t>
            </a:r>
            <a:endParaRPr lang="ar-EG" sz="2133" b="0" spc="120" dirty="0">
              <a:solidFill>
                <a:srgbClr val="0B5494"/>
              </a:solidFill>
              <a:latin typeface="Bahnschrift" panose="020B0502040204020203" pitchFamily="34" charset="0"/>
              <a:cs typeface="Trebuchet MS"/>
            </a:endParaRP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Introduction</a:t>
            </a: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BLDC Motor</a:t>
            </a:r>
            <a:endParaRPr lang="en-US" sz="2133" b="0" kern="0" spc="120" dirty="0">
              <a:solidFill>
                <a:srgbClr val="0B5494"/>
              </a:solidFill>
              <a:latin typeface="Bahnschrift" panose="020B0502040204020203" pitchFamily="34" charset="0"/>
              <a:cs typeface="Trebuchet MS"/>
            </a:endParaRP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Hardware Design</a:t>
            </a: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Hardware Testing</a:t>
            </a: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Open loop system</a:t>
            </a: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Closed loop system</a:t>
            </a:r>
          </a:p>
          <a:p>
            <a:pPr marL="397923" marR="6773" indent="-380990">
              <a:lnSpc>
                <a:spcPct val="13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133" b="0" spc="120" dirty="0">
                <a:solidFill>
                  <a:srgbClr val="0B5494"/>
                </a:solidFill>
                <a:latin typeface="Bahnschrift" panose="020B0502040204020203" pitchFamily="34" charset="0"/>
                <a:cs typeface="Trebuchet MS"/>
              </a:rPr>
              <a:t>Timeline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75" y="879227"/>
            <a:ext cx="4986528" cy="49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46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35DC1-F230-4B78-AA9F-1AFB703C84AC}"/>
              </a:ext>
            </a:extLst>
          </p:cNvPr>
          <p:cNvSpPr txBox="1"/>
          <p:nvPr/>
        </p:nvSpPr>
        <p:spPr>
          <a:xfrm>
            <a:off x="466725" y="457200"/>
            <a:ext cx="372427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cs typeface="Calibri"/>
              </a:rPr>
              <a:t>Back EMF wave form 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949A91B-A284-4619-8BD7-2680EBE3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0" y="1154526"/>
            <a:ext cx="11271336" cy="53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6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29CC3-BB90-456D-B171-4D6B025FE57F}"/>
              </a:ext>
            </a:extLst>
          </p:cNvPr>
          <p:cNvSpPr txBox="1"/>
          <p:nvPr/>
        </p:nvSpPr>
        <p:spPr>
          <a:xfrm>
            <a:off x="538619" y="434236"/>
            <a:ext cx="638618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cs typeface="Calibri"/>
              </a:rPr>
              <a:t>Inverter output voltage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83B8A-7A27-4925-BFB9-0892537266A5}"/>
              </a:ext>
            </a:extLst>
          </p:cNvPr>
          <p:cNvSpPr txBox="1"/>
          <p:nvPr/>
        </p:nvSpPr>
        <p:spPr>
          <a:xfrm>
            <a:off x="587549" y="1151220"/>
            <a:ext cx="32233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cs typeface="Calibri"/>
              </a:rPr>
              <a:t>Expected  line voltage</a:t>
            </a:r>
            <a:endParaRPr lang="en-US" dirty="0">
              <a:solidFill>
                <a:schemeClr val="accent1"/>
              </a:solidFill>
              <a:cs typeface="Calibri" panose="020F0502020204030204"/>
            </a:endParaRPr>
          </a:p>
        </p:txBody>
      </p:sp>
      <p:pic>
        <p:nvPicPr>
          <p:cNvPr id="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92AE4D41-5B25-44F2-B557-99DB189F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91" y="1557608"/>
            <a:ext cx="7523966" cy="50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29CC3-BB90-456D-B171-4D6B025FE57F}"/>
              </a:ext>
            </a:extLst>
          </p:cNvPr>
          <p:cNvSpPr txBox="1"/>
          <p:nvPr/>
        </p:nvSpPr>
        <p:spPr>
          <a:xfrm>
            <a:off x="538619" y="434236"/>
            <a:ext cx="638618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  <a:cs typeface="Calibri"/>
              </a:rPr>
              <a:t>Inverter output voltage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83B8A-7A27-4925-BFB9-0892537266A5}"/>
              </a:ext>
            </a:extLst>
          </p:cNvPr>
          <p:cNvSpPr txBox="1"/>
          <p:nvPr/>
        </p:nvSpPr>
        <p:spPr>
          <a:xfrm>
            <a:off x="587549" y="1151220"/>
            <a:ext cx="22734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  <a:cs typeface="Calibri"/>
              </a:rPr>
              <a:t>Line voltage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67AC35C-E94B-446C-843B-EA5FAB6F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0" y="1712975"/>
            <a:ext cx="7141793" cy="37866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E2D05C-8CD4-4DCA-8297-D81F2198276B}"/>
              </a:ext>
            </a:extLst>
          </p:cNvPr>
          <p:cNvCxnSpPr/>
          <p:nvPr/>
        </p:nvCxnSpPr>
        <p:spPr>
          <a:xfrm flipH="1">
            <a:off x="4098488" y="4611143"/>
            <a:ext cx="10438" cy="1169095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D49BF3-84F5-41D6-AB5C-1035C5E5C56F}"/>
              </a:ext>
            </a:extLst>
          </p:cNvPr>
          <p:cNvCxnSpPr>
            <a:cxnSpLocks/>
          </p:cNvCxnSpPr>
          <p:nvPr/>
        </p:nvCxnSpPr>
        <p:spPr>
          <a:xfrm flipH="1">
            <a:off x="4286378" y="4611143"/>
            <a:ext cx="10438" cy="1169095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9590E1-7B9A-46A4-894F-FF0E4443D9DC}"/>
              </a:ext>
            </a:extLst>
          </p:cNvPr>
          <p:cNvCxnSpPr/>
          <p:nvPr/>
        </p:nvCxnSpPr>
        <p:spPr>
          <a:xfrm flipV="1">
            <a:off x="4112843" y="5623012"/>
            <a:ext cx="173277" cy="41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36CFBD-C737-4B92-9909-CC9D9422E4D0}"/>
              </a:ext>
            </a:extLst>
          </p:cNvPr>
          <p:cNvSpPr txBox="1"/>
          <p:nvPr/>
        </p:nvSpPr>
        <p:spPr>
          <a:xfrm>
            <a:off x="3131637" y="5713173"/>
            <a:ext cx="2148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Diode Freewheeling  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12C384-D0E4-45F1-A77E-C6B40AB158C4}"/>
              </a:ext>
            </a:extLst>
          </p:cNvPr>
          <p:cNvSpPr/>
          <p:nvPr/>
        </p:nvSpPr>
        <p:spPr>
          <a:xfrm>
            <a:off x="5848350" y="2000250"/>
            <a:ext cx="752475" cy="238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2BBE52-4B5B-4D0A-8EA0-72F532597EC3}"/>
              </a:ext>
            </a:extLst>
          </p:cNvPr>
          <p:cNvCxnSpPr/>
          <p:nvPr/>
        </p:nvCxnSpPr>
        <p:spPr>
          <a:xfrm flipV="1">
            <a:off x="6562725" y="1390650"/>
            <a:ext cx="876300" cy="619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2E4171-68A3-4B11-B50A-E1B9C70F935A}"/>
              </a:ext>
            </a:extLst>
          </p:cNvPr>
          <p:cNvSpPr txBox="1"/>
          <p:nvPr/>
        </p:nvSpPr>
        <p:spPr>
          <a:xfrm>
            <a:off x="7343775" y="1019175"/>
            <a:ext cx="561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r>
              <a:rPr lang="en-US" sz="1400" dirty="0">
                <a:cs typeface="Calibri"/>
              </a:rPr>
              <a:t>DC</a:t>
            </a:r>
            <a:endParaRPr lang="en-US" dirty="0"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FE3BBE-9D4F-400D-9F15-4DA90828740D}"/>
              </a:ext>
            </a:extLst>
          </p:cNvPr>
          <p:cNvSpPr/>
          <p:nvPr/>
        </p:nvSpPr>
        <p:spPr>
          <a:xfrm rot="19980000">
            <a:off x="6588633" y="2431268"/>
            <a:ext cx="304800" cy="10001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CCCEC3-533C-46FF-97B6-CA9A612C3E23}"/>
              </a:ext>
            </a:extLst>
          </p:cNvPr>
          <p:cNvCxnSpPr/>
          <p:nvPr/>
        </p:nvCxnSpPr>
        <p:spPr>
          <a:xfrm flipV="1">
            <a:off x="7000875" y="3181350"/>
            <a:ext cx="1152525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0138A-47FD-4912-B40B-C462C78FFCD1}"/>
              </a:ext>
            </a:extLst>
          </p:cNvPr>
          <p:cNvSpPr txBox="1"/>
          <p:nvPr/>
        </p:nvSpPr>
        <p:spPr>
          <a:xfrm>
            <a:off x="8248650" y="3000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Back EMF</a:t>
            </a:r>
          </a:p>
        </p:txBody>
      </p:sp>
    </p:spTree>
    <p:extLst>
      <p:ext uri="{BB962C8B-B14F-4D97-AF65-F5344CB8AC3E}">
        <p14:creationId xmlns:p14="http://schemas.microsoft.com/office/powerpoint/2010/main" val="2909528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0FD83-8684-4ED5-A229-23FF83CC16BB}"/>
              </a:ext>
            </a:extLst>
          </p:cNvPr>
          <p:cNvSpPr txBox="1"/>
          <p:nvPr/>
        </p:nvSpPr>
        <p:spPr>
          <a:xfrm>
            <a:off x="542925" y="533400"/>
            <a:ext cx="34671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cs typeface="Calibri"/>
              </a:rPr>
              <a:t>Diode freewheeling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91791-922E-44ED-B547-702A6B94C8F4}"/>
              </a:ext>
            </a:extLst>
          </p:cNvPr>
          <p:cNvSpPr txBox="1"/>
          <p:nvPr/>
        </p:nvSpPr>
        <p:spPr>
          <a:xfrm>
            <a:off x="457200" y="1295400"/>
            <a:ext cx="648652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cs typeface="Calibri"/>
              </a:rPr>
              <a:t>During the commutation , each switch becomes off after 120 electrical degrees a current flowback through the body diode  in switch until the energy stored in phase winding                disappears , after that the terminal voltage </a:t>
            </a:r>
            <a:r>
              <a:rPr lang="en-US" sz="2200" dirty="0">
                <a:ea typeface="+mn-lt"/>
                <a:cs typeface="+mn-lt"/>
              </a:rPr>
              <a:t>becomes equal to the back-EMF voltage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4BF9C52-E317-47D0-B1A7-039E12AB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3" y="2362200"/>
            <a:ext cx="781050" cy="4000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852317-E704-4026-858E-60C840F3FB7F}"/>
              </a:ext>
            </a:extLst>
          </p:cNvPr>
          <p:cNvSpPr/>
          <p:nvPr/>
        </p:nvSpPr>
        <p:spPr>
          <a:xfrm>
            <a:off x="2228850" y="2362200"/>
            <a:ext cx="866775" cy="4000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C496121-8F7E-4E3E-9554-A56494C2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3155321"/>
            <a:ext cx="9401175" cy="33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13D7E1-48B9-46CF-BE44-8E0DCE0C6A5C}"/>
              </a:ext>
            </a:extLst>
          </p:cNvPr>
          <p:cNvSpPr txBox="1"/>
          <p:nvPr/>
        </p:nvSpPr>
        <p:spPr>
          <a:xfrm>
            <a:off x="638175" y="390525"/>
            <a:ext cx="33051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>
                <a:solidFill>
                  <a:srgbClr val="503B9C"/>
                </a:solidFill>
                <a:cs typeface="Calibri"/>
              </a:rPr>
              <a:t>Torque ripples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5AB8-18C9-493D-BF80-2484434F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43" y="2041692"/>
            <a:ext cx="10270566" cy="34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4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3DF4EA-566F-469C-8FF6-4ED9DE3B4D8D}"/>
              </a:ext>
            </a:extLst>
          </p:cNvPr>
          <p:cNvSpPr txBox="1"/>
          <p:nvPr/>
        </p:nvSpPr>
        <p:spPr>
          <a:xfrm>
            <a:off x="638175" y="390525"/>
            <a:ext cx="33051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>
                <a:solidFill>
                  <a:srgbClr val="503B9C"/>
                </a:solidFill>
                <a:cs typeface="Calibri"/>
              </a:rPr>
              <a:t>Torque ripples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92326-7FE3-4D2A-AC9F-41DF8B685881}"/>
              </a:ext>
            </a:extLst>
          </p:cNvPr>
          <p:cNvSpPr txBox="1"/>
          <p:nvPr/>
        </p:nvSpPr>
        <p:spPr>
          <a:xfrm>
            <a:off x="762000" y="1057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86DF8-51F5-47EE-8CCE-ACBEC0280147}"/>
              </a:ext>
            </a:extLst>
          </p:cNvPr>
          <p:cNvSpPr txBox="1"/>
          <p:nvPr/>
        </p:nvSpPr>
        <p:spPr>
          <a:xfrm>
            <a:off x="638175" y="1104900"/>
            <a:ext cx="90011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The gross output torque from BLDC motors  is the sum of beneficial electromagnetic torque (steady torque) and unwanted torque or torque ripple produced by : 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Commutation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DC bus ripple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C1064-0FA6-4A6B-ACC0-836AED70F553}"/>
              </a:ext>
            </a:extLst>
          </p:cNvPr>
          <p:cNvSpPr txBox="1"/>
          <p:nvPr/>
        </p:nvSpPr>
        <p:spPr>
          <a:xfrm>
            <a:off x="638175" y="3429000"/>
            <a:ext cx="66675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Commutation /electromagnetic torque ripple in BLDC motors </a:t>
            </a:r>
          </a:p>
          <a:p>
            <a:r>
              <a:rPr lang="en-US" sz="2000" dirty="0">
                <a:ea typeface="+mn-lt"/>
                <a:cs typeface="+mn-lt"/>
              </a:rPr>
              <a:t>If we assume an ideal square-current waveform applied to the winding, the torque generated will be constant without any ripple</a:t>
            </a:r>
          </a:p>
          <a:p>
            <a:r>
              <a:rPr lang="en-US" sz="2000" b="1" dirty="0">
                <a:cs typeface="Calibri" panose="020F0502020204030204"/>
              </a:rPr>
              <a:t>In reality</a:t>
            </a:r>
            <a:r>
              <a:rPr lang="en-US" sz="2000" dirty="0">
                <a:cs typeface="Calibri" panose="020F0502020204030204"/>
              </a:rPr>
              <a:t> , </a:t>
            </a:r>
            <a:r>
              <a:rPr lang="en-US" sz="2000" dirty="0">
                <a:ea typeface="+mn-lt"/>
                <a:cs typeface="+mn-lt"/>
              </a:rPr>
              <a:t>winding currents cannot rise or fall instantaneously because of the winding inductance. </a:t>
            </a:r>
          </a:p>
          <a:p>
            <a:r>
              <a:rPr lang="en-US" sz="2000" dirty="0">
                <a:ea typeface="+mn-lt"/>
                <a:cs typeface="+mn-lt"/>
              </a:rPr>
              <a:t>This causes torque ripple during the commutation of BLDC motor phase currents as shown in Figure 1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9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214ADC3-79DC-4EFF-A5FC-C6675F05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5" y="2876599"/>
            <a:ext cx="4705350" cy="3419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A4D37E-0F3E-4AC4-9E0C-9105327B34E4}"/>
              </a:ext>
            </a:extLst>
          </p:cNvPr>
          <p:cNvSpPr txBox="1"/>
          <p:nvPr/>
        </p:nvSpPr>
        <p:spPr>
          <a:xfrm>
            <a:off x="9239250" y="6096000"/>
            <a:ext cx="121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Figure 1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092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208A4-35E1-414E-A563-536AAB8BAC08}"/>
              </a:ext>
            </a:extLst>
          </p:cNvPr>
          <p:cNvSpPr txBox="1"/>
          <p:nvPr/>
        </p:nvSpPr>
        <p:spPr>
          <a:xfrm>
            <a:off x="523875" y="228600"/>
            <a:ext cx="663892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ea typeface="+mn-lt"/>
                <a:cs typeface="+mn-lt"/>
              </a:rPr>
              <a:t>The following figures show three different cases depending on the current’s rising and falling rate of the commutating windings  </a:t>
            </a: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cs typeface="Calibri"/>
              </a:rPr>
              <a:t>Case A</a:t>
            </a:r>
            <a:r>
              <a:rPr lang="en-US" sz="2200" dirty="0">
                <a:cs typeface="Calibri"/>
              </a:rPr>
              <a:t> : </a:t>
            </a:r>
            <a:r>
              <a:rPr lang="en-US" sz="2200" dirty="0">
                <a:ea typeface="+mn-lt"/>
                <a:cs typeface="+mn-lt"/>
              </a:rPr>
              <a:t>the current increase and decrease rates of the two windings are the same as shown in 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79C56-BEF3-4847-9E8B-CB426BB9BB8B}"/>
              </a:ext>
            </a:extLst>
          </p:cNvPr>
          <p:cNvSpPr txBox="1"/>
          <p:nvPr/>
        </p:nvSpPr>
        <p:spPr>
          <a:xfrm>
            <a:off x="523875" y="3625633"/>
            <a:ext cx="5833214" cy="145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Case B</a:t>
            </a:r>
            <a:r>
              <a:rPr lang="en-US" sz="2200" dirty="0">
                <a:ea typeface="+mn-lt"/>
                <a:cs typeface="+mn-lt"/>
              </a:rPr>
              <a:t> : there is a mismatch in the current’s rising and falling rate of the commutating windings, which in turn causes commutation torque ripple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64A8E07-1480-47E9-BD29-6EBB80AA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47" y="1630174"/>
            <a:ext cx="3695700" cy="1635633"/>
          </a:xfrm>
          <a:prstGeom prst="rect">
            <a:avLst/>
          </a:prstGeom>
        </p:spPr>
      </p:pic>
      <p:pic>
        <p:nvPicPr>
          <p:cNvPr id="6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BFB974-4F07-4235-8C26-049B8D5F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47" y="3628861"/>
            <a:ext cx="3693089" cy="29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0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3C089-F8C8-4E6C-A346-E33A38F87809}"/>
              </a:ext>
            </a:extLst>
          </p:cNvPr>
          <p:cNvSpPr txBox="1"/>
          <p:nvPr/>
        </p:nvSpPr>
        <p:spPr>
          <a:xfrm>
            <a:off x="465551" y="371605"/>
            <a:ext cx="741958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a typeface="+mn-lt"/>
                <a:cs typeface="+mn-lt"/>
              </a:rPr>
              <a:t>Torque ripple due to DC-bus voltage ripple </a:t>
            </a:r>
            <a:endParaRPr lang="en-US">
              <a:solidFill>
                <a:srgbClr val="C00000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B375C-CAC9-4A32-AE3C-F0D8A230833E}"/>
              </a:ext>
            </a:extLst>
          </p:cNvPr>
          <p:cNvSpPr txBox="1"/>
          <p:nvPr/>
        </p:nvSpPr>
        <p:spPr>
          <a:xfrm>
            <a:off x="466725" y="1257300"/>
            <a:ext cx="102108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Bulk electrolytic capacitors are used on the high-voltage DC bus link of a mains-operated BLDC </a:t>
            </a:r>
          </a:p>
          <a:p>
            <a:r>
              <a:rPr lang="en-US" sz="2000" dirty="0">
                <a:ea typeface="+mn-lt"/>
                <a:cs typeface="+mn-lt"/>
              </a:rPr>
              <a:t>The value of the capacitor for a given load decides the magnitude of ripple on the DC bus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A simple way to minimize torque ripple caused by DC-bus voltage ripple is to use a very-high-value DC bus capacitor this will increase overall size and system cost, as high-voltage capacitors are bulkier and take up a significant share of the bill of materials cost. A general thumb rule is to calculate the DC bus capacitor value to maintain DC-bus voltage ripple within </a:t>
            </a:r>
            <a:r>
              <a:rPr lang="en-US" sz="2000" b="1" dirty="0">
                <a:ea typeface="+mn-lt"/>
                <a:cs typeface="+mn-lt"/>
              </a:rPr>
              <a:t>5-10%</a:t>
            </a:r>
            <a:r>
              <a:rPr lang="en-US" sz="2000" dirty="0">
                <a:ea typeface="+mn-lt"/>
                <a:cs typeface="+mn-lt"/>
              </a:rPr>
              <a:t>, depending on the quality of performance required.</a:t>
            </a: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D3827D35-6AD0-4AD5-8BB5-596B5A11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81" y="4017415"/>
            <a:ext cx="2743200" cy="213969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4A0688E-A0A5-4C53-B21C-0DF9CB2B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99" y="4015989"/>
            <a:ext cx="2868460" cy="2145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0C93E-DDD0-4EA0-A54C-764B96E6FD2D}"/>
              </a:ext>
            </a:extLst>
          </p:cNvPr>
          <p:cNvSpPr txBox="1"/>
          <p:nvPr/>
        </p:nvSpPr>
        <p:spPr>
          <a:xfrm>
            <a:off x="1001821" y="61583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With DC bus compensation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AF625-A12B-421B-B87B-B203ABCF0652}"/>
              </a:ext>
            </a:extLst>
          </p:cNvPr>
          <p:cNvSpPr txBox="1"/>
          <p:nvPr/>
        </p:nvSpPr>
        <p:spPr>
          <a:xfrm>
            <a:off x="6332559" y="6228175"/>
            <a:ext cx="32338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Without DC bus compensation</a:t>
            </a:r>
          </a:p>
        </p:txBody>
      </p:sp>
    </p:spTree>
    <p:extLst>
      <p:ext uri="{BB962C8B-B14F-4D97-AF65-F5344CB8AC3E}">
        <p14:creationId xmlns:p14="http://schemas.microsoft.com/office/powerpoint/2010/main" val="3229790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054222-0290-446A-917E-81E45C5F72A0}"/>
              </a:ext>
            </a:extLst>
          </p:cNvPr>
          <p:cNvSpPr txBox="1"/>
          <p:nvPr/>
        </p:nvSpPr>
        <p:spPr>
          <a:xfrm>
            <a:off x="638175" y="390525"/>
            <a:ext cx="33051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>
                <a:solidFill>
                  <a:srgbClr val="503B9C"/>
                </a:solidFill>
                <a:cs typeface="Calibri"/>
              </a:rPr>
              <a:t>Motor performance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177F0D-7FCB-4559-AF5F-A6907B3C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" y="1040757"/>
            <a:ext cx="11438349" cy="53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63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6E1A5-F2E1-4796-93A5-CEDCC15C2DD7}"/>
              </a:ext>
            </a:extLst>
          </p:cNvPr>
          <p:cNvSpPr txBox="1"/>
          <p:nvPr/>
        </p:nvSpPr>
        <p:spPr>
          <a:xfrm>
            <a:off x="638175" y="390525"/>
            <a:ext cx="284797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>
                <a:solidFill>
                  <a:srgbClr val="503B9C"/>
                </a:solidFill>
                <a:cs typeface="Calibri"/>
              </a:rPr>
              <a:t>Phase current </a:t>
            </a:r>
            <a:endParaRPr lang="en-US" sz="2500" dirty="0">
              <a:cs typeface="Calibri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F46613C-433F-494F-B8BC-49A10E34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0" y="1399235"/>
            <a:ext cx="10749419" cy="46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5</a:t>
            </a:r>
          </a:p>
          <a:p>
            <a:endParaRPr lang="en" dirty="0"/>
          </a:p>
        </p:txBody>
      </p:sp>
      <p:sp>
        <p:nvSpPr>
          <p:cNvPr id="11" name="Google Shape;77;p13"/>
          <p:cNvSpPr txBox="1">
            <a:spLocks/>
          </p:cNvSpPr>
          <p:nvPr/>
        </p:nvSpPr>
        <p:spPr>
          <a:xfrm>
            <a:off x="201701" y="482967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67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Project Objective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EC9379-A773-4017-ACB2-0259A59A2F5E}"/>
              </a:ext>
            </a:extLst>
          </p:cNvPr>
          <p:cNvGrpSpPr/>
          <p:nvPr/>
        </p:nvGrpSpPr>
        <p:grpSpPr>
          <a:xfrm>
            <a:off x="163712" y="2293436"/>
            <a:ext cx="3168768" cy="2531449"/>
            <a:chOff x="85368" y="1678610"/>
            <a:chExt cx="2089782" cy="16442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88A103-9490-456D-8F4C-DD3CB601C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68" y="2507998"/>
              <a:ext cx="1959822" cy="8148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46C2F0-BC37-4097-86BF-0084891E6146}"/>
                </a:ext>
              </a:extLst>
            </p:cNvPr>
            <p:cNvSpPr txBox="1"/>
            <p:nvPr/>
          </p:nvSpPr>
          <p:spPr>
            <a:xfrm>
              <a:off x="110422" y="1678610"/>
              <a:ext cx="2064728" cy="292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467" b="1" dirty="0">
                  <a:solidFill>
                    <a:schemeClr val="accent1"/>
                  </a:solidFill>
                  <a:latin typeface="+mj-lt"/>
                </a:rPr>
                <a:t>Building BLDC Inverter from scratch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3F1E3B-B5EC-4B98-985A-290EAD536BD8}"/>
              </a:ext>
            </a:extLst>
          </p:cNvPr>
          <p:cNvGrpSpPr/>
          <p:nvPr/>
        </p:nvGrpSpPr>
        <p:grpSpPr>
          <a:xfrm>
            <a:off x="3426608" y="2271025"/>
            <a:ext cx="4010512" cy="2446323"/>
            <a:chOff x="2387600" y="1724234"/>
            <a:chExt cx="2803724" cy="16918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FA70BF-5075-4623-BBE3-0413C0232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405" y="2286120"/>
              <a:ext cx="1573500" cy="11300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AA3C54-06DF-4A19-A290-96F1DAFE64EF}"/>
                </a:ext>
              </a:extLst>
            </p:cNvPr>
            <p:cNvSpPr txBox="1"/>
            <p:nvPr/>
          </p:nvSpPr>
          <p:spPr>
            <a:xfrm>
              <a:off x="2387600" y="1724234"/>
              <a:ext cx="2803724" cy="311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1467" b="1" dirty="0">
                  <a:solidFill>
                    <a:schemeClr val="accent1"/>
                  </a:solidFill>
                  <a:latin typeface="+mj-lt"/>
                </a:rPr>
                <a:t>Improving system efficiency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9689C3-17BE-4AAA-A93A-63C760949EB4}"/>
              </a:ext>
            </a:extLst>
          </p:cNvPr>
          <p:cNvGrpSpPr/>
          <p:nvPr/>
        </p:nvGrpSpPr>
        <p:grpSpPr>
          <a:xfrm>
            <a:off x="6490944" y="2293435"/>
            <a:ext cx="5425440" cy="2503096"/>
            <a:chOff x="5093185" y="1729889"/>
            <a:chExt cx="4572000" cy="18773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8592-1D92-4190-A529-4B559668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758" y="2349742"/>
              <a:ext cx="1884771" cy="12574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6949AC-36E4-4A1A-9707-CC16C5B0FFFF}"/>
                </a:ext>
              </a:extLst>
            </p:cNvPr>
            <p:cNvSpPr txBox="1"/>
            <p:nvPr/>
          </p:nvSpPr>
          <p:spPr>
            <a:xfrm>
              <a:off x="5093185" y="1729889"/>
              <a:ext cx="4572000" cy="4079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67" b="1" dirty="0">
                  <a:solidFill>
                    <a:schemeClr val="accent1"/>
                  </a:solidFill>
                </a:rPr>
                <a:t>Perform regenerative</a:t>
              </a:r>
            </a:p>
            <a:p>
              <a:r>
                <a:rPr lang="en-US" sz="1467" b="1" dirty="0">
                  <a:solidFill>
                    <a:schemeClr val="accent1"/>
                  </a:solidFill>
                </a:rPr>
                <a:t> breaking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028364-581B-48BE-B804-8555174F8A03}"/>
              </a:ext>
            </a:extLst>
          </p:cNvPr>
          <p:cNvGrpSpPr/>
          <p:nvPr/>
        </p:nvGrpSpPr>
        <p:grpSpPr>
          <a:xfrm>
            <a:off x="9503684" y="2308394"/>
            <a:ext cx="6096000" cy="2520585"/>
            <a:chOff x="7016003" y="1182655"/>
            <a:chExt cx="4572000" cy="189043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2E2FAC7-EC83-46EA-B54F-3AA6EC41E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167" t="6111" r="18750" b="50000"/>
            <a:stretch/>
          </p:blipFill>
          <p:spPr>
            <a:xfrm>
              <a:off x="7157297" y="1815625"/>
              <a:ext cx="1778762" cy="125746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784FDA-2B90-4605-AFFB-2DCA3B1C75ED}"/>
                </a:ext>
              </a:extLst>
            </p:cNvPr>
            <p:cNvSpPr txBox="1"/>
            <p:nvPr/>
          </p:nvSpPr>
          <p:spPr>
            <a:xfrm>
              <a:off x="7016003" y="1182655"/>
              <a:ext cx="4572000" cy="2385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67" b="1" dirty="0">
                  <a:solidFill>
                    <a:schemeClr val="accent1"/>
                  </a:solidFill>
                  <a:latin typeface="+mj-lt"/>
                </a:rPr>
                <a:t>Design and implement BMS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868620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F4666-4C05-4491-B9CC-C0953CD55BC2}"/>
              </a:ext>
            </a:extLst>
          </p:cNvPr>
          <p:cNvSpPr txBox="1"/>
          <p:nvPr/>
        </p:nvSpPr>
        <p:spPr>
          <a:xfrm>
            <a:off x="582229" y="5977176"/>
            <a:ext cx="4739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Open loop full duty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40AE4-A647-49AC-B33F-83F07D51D1AE}"/>
              </a:ext>
            </a:extLst>
          </p:cNvPr>
          <p:cNvSpPr txBox="1"/>
          <p:nvPr/>
        </p:nvSpPr>
        <p:spPr>
          <a:xfrm>
            <a:off x="6294771" y="5977176"/>
            <a:ext cx="4739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Open loop variable duty</a:t>
            </a:r>
          </a:p>
        </p:txBody>
      </p:sp>
    </p:spTree>
    <p:extLst>
      <p:ext uri="{BB962C8B-B14F-4D97-AF65-F5344CB8AC3E}">
        <p14:creationId xmlns:p14="http://schemas.microsoft.com/office/powerpoint/2010/main" val="941440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40888-E8E3-44E1-B1D4-D872A76B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07886"/>
            <a:ext cx="10620375" cy="578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B6247-191E-4FE5-A402-493F255F1FF9}"/>
              </a:ext>
            </a:extLst>
          </p:cNvPr>
          <p:cNvSpPr txBox="1"/>
          <p:nvPr/>
        </p:nvSpPr>
        <p:spPr>
          <a:xfrm>
            <a:off x="0" y="11938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speed control of the BLDC motor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A288E1-D3D8-4C40-9B9B-615BBBEAF1FF}"/>
              </a:ext>
            </a:extLst>
          </p:cNvPr>
          <p:cNvSpPr/>
          <p:nvPr/>
        </p:nvSpPr>
        <p:spPr>
          <a:xfrm>
            <a:off x="4483509" y="5407742"/>
            <a:ext cx="1199536" cy="8947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8B395-41E9-4826-8A08-27297716E9B2}"/>
              </a:ext>
            </a:extLst>
          </p:cNvPr>
          <p:cNvSpPr/>
          <p:nvPr/>
        </p:nvSpPr>
        <p:spPr>
          <a:xfrm>
            <a:off x="3097160" y="3429000"/>
            <a:ext cx="1622323" cy="14576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66BAE-8F01-4C2A-986C-B371BECCD0F3}"/>
              </a:ext>
            </a:extLst>
          </p:cNvPr>
          <p:cNvSpPr/>
          <p:nvPr/>
        </p:nvSpPr>
        <p:spPr>
          <a:xfrm>
            <a:off x="5270091" y="3301180"/>
            <a:ext cx="1622323" cy="17329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A7FAFB-69D1-4543-9268-7F4A2D1A79FF}"/>
              </a:ext>
            </a:extLst>
          </p:cNvPr>
          <p:cNvSpPr/>
          <p:nvPr/>
        </p:nvSpPr>
        <p:spPr>
          <a:xfrm>
            <a:off x="6892415" y="2674375"/>
            <a:ext cx="1759972" cy="75462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41E2C-04C2-47A4-8C95-2A85C162701B}"/>
              </a:ext>
            </a:extLst>
          </p:cNvPr>
          <p:cNvSpPr/>
          <p:nvPr/>
        </p:nvSpPr>
        <p:spPr>
          <a:xfrm>
            <a:off x="7226709" y="1098757"/>
            <a:ext cx="3539613" cy="124131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6AC12-34B1-4233-A767-9D0A4118B472}"/>
                  </a:ext>
                </a:extLst>
              </p:cNvPr>
              <p:cNvSpPr txBox="1"/>
              <p:nvPr/>
            </p:nvSpPr>
            <p:spPr>
              <a:xfrm>
                <a:off x="0" y="126549"/>
                <a:ext cx="12192000" cy="5179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Speed</a:t>
                </a:r>
                <a:r>
                  <a:rPr lang="en-US" sz="1800" b="1" u="sng" dirty="0">
                    <a:solidFill>
                      <a:schemeClr val="accent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calculation</a:t>
                </a:r>
                <a:endParaRPr lang="ar-EG" sz="3600" b="1" u="sng" dirty="0">
                  <a:solidFill>
                    <a:schemeClr val="accent1"/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</a:pPr>
                <a:endParaRPr lang="ar-EG" sz="36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six steps represents 360</a:t>
                </a:r>
                <a:r>
                  <a:rPr lang="en-US" sz="24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electrical of the motor rotation 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number of motor pole pairs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p = 20 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six steps represents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360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18</a:t>
                </a:r>
                <a:r>
                  <a:rPr lang="en-US" sz="24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mech.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rotor will rotate</a:t>
                </a:r>
                <a:r>
                  <a:rPr lang="en-US" sz="2400" dirty="0">
                    <a:effectLst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18</m:t>
                        </m:r>
                        <m:r>
                          <m:rPr>
                            <m:nor/>
                          </m:rPr>
                          <a:rPr lang="en-US" sz="2400" baseline="30000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mech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.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= 3</a:t>
                </a:r>
                <a:r>
                  <a:rPr lang="en-US" sz="2400" baseline="30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mech. per sector (step).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motor speed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° ∗  </m:t>
                        </m:r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180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𝑇𝑖𝑚𝑒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𝑡𝑤𝑜</m:t>
                        </m:r>
                        <m:r>
                          <a:rPr lang="ar-EG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𝑠𝑡𝑒𝑝𝑠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60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5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𝑇𝑖𝑚𝑒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𝑏𝑒𝑡𝑤𝑒𝑒𝑛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𝑡𝑤𝑜</m:t>
                        </m:r>
                        <m:r>
                          <a:rPr lang="ar-EG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𝑠𝑡𝑒𝑝𝑠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(rpm) </a:t>
                </a:r>
                <a:endParaRPr lang="en-US" sz="2400" dirty="0"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time between two steps is obtained by XOR the three hall  sensors signals then measuring the time between two changes using input capture unit in the micro controller.</a:t>
                </a:r>
              </a:p>
              <a:p>
                <a:pPr>
                  <a:lnSpc>
                    <a:spcPct val="107000"/>
                  </a:lnSpc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6AC12-34B1-4233-A767-9D0A4118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549"/>
                <a:ext cx="12192000" cy="5179944"/>
              </a:xfrm>
              <a:prstGeom prst="rect">
                <a:avLst/>
              </a:prstGeom>
              <a:blipFill>
                <a:blip r:embed="rId2"/>
                <a:stretch>
                  <a:fillRect l="-800" t="-1649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30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002CF-26DC-4CD5-AE3A-64D2177A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578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13754F-060E-4E79-B7EA-F45D74A13C7B}"/>
                  </a:ext>
                </a:extLst>
              </p:cNvPr>
              <p:cNvSpPr txBox="1"/>
              <p:nvPr/>
            </p:nvSpPr>
            <p:spPr>
              <a:xfrm>
                <a:off x="3262190" y="6009044"/>
                <a:ext cx="4805264" cy="549831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𝑇𝑖𝑚𝑒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𝑏𝑒𝑡𝑤𝑒𝑒𝑛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𝑡𝑤𝑜</m:t>
                    </m:r>
                    <m:r>
                      <a:rPr lang="ar-EG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𝑠𝑡𝑒𝑝𝑠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5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150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𝑟𝑝𝑚</m:t>
                        </m:r>
                      </m:den>
                    </m:f>
                  </m:oMath>
                </a14:m>
                <a:r>
                  <a:rPr lang="en-US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= 3.33msec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13754F-060E-4E79-B7EA-F45D74A13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90" y="6009044"/>
                <a:ext cx="4805264" cy="549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03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D1C61-CB0D-4F91-BA87-16FCF3AC8508}"/>
              </a:ext>
            </a:extLst>
          </p:cNvPr>
          <p:cNvSpPr txBox="1"/>
          <p:nvPr/>
        </p:nvSpPr>
        <p:spPr>
          <a:xfrm>
            <a:off x="830371" y="1967266"/>
            <a:ext cx="3046434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implementation of speed measurement code </a:t>
            </a:r>
          </a:p>
        </p:txBody>
      </p:sp>
    </p:spTree>
    <p:extLst>
      <p:ext uri="{BB962C8B-B14F-4D97-AF65-F5344CB8AC3E}">
        <p14:creationId xmlns:p14="http://schemas.microsoft.com/office/powerpoint/2010/main" val="3868229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FFC01-60C0-4C39-A695-D716CE4391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30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PI speed controller and</a:t>
                </a:r>
                <a:r>
                  <a:rPr lang="ar-EG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limiter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3600" u="sng" dirty="0"/>
                  <a:t>PI speed control of the BLDC motor</a:t>
                </a:r>
              </a:p>
              <a:p>
                <a:pPr marL="457200" indent="-4572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The speed of the motor is compared with its reference value and the speed error is processed in proportional- integral (PI) speed controller. </a:t>
                </a:r>
              </a:p>
              <a:p>
                <a:pPr marL="457200" indent="-4572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The output of this controller is considered as the reference torque.</a:t>
                </a:r>
              </a:p>
              <a:p>
                <a:pPr algn="ctr">
                  <a:lnSpc>
                    <a:spcPct val="107000"/>
                  </a:lnSpc>
                </a:pPr>
                <a:r>
                  <a:rPr lang="en-US" sz="3200" dirty="0"/>
                  <a:t>	e(t) = </a:t>
                </a:r>
                <a:r>
                  <a:rPr lang="en-US" sz="3200" dirty="0" err="1"/>
                  <a:t>ω</a:t>
                </a:r>
                <a:r>
                  <a:rPr lang="en-US" sz="3200" baseline="-25000" dirty="0" err="1"/>
                  <a:t>ref</a:t>
                </a:r>
                <a:r>
                  <a:rPr lang="en-US" sz="3200" dirty="0"/>
                  <a:t> − </a:t>
                </a:r>
                <a:r>
                  <a:rPr lang="en-US" sz="3200" dirty="0" err="1"/>
                  <a:t>ω</a:t>
                </a:r>
                <a:r>
                  <a:rPr lang="en-US" sz="3200" baseline="-25000" dirty="0" err="1"/>
                  <a:t>m</a:t>
                </a:r>
                <a:r>
                  <a:rPr lang="en-US" sz="3200" baseline="-25000" dirty="0"/>
                  <a:t> </a:t>
                </a:r>
                <a:r>
                  <a:rPr lang="en-US" sz="3200" u="sng" baseline="-25000" dirty="0"/>
                  <a:t> </a:t>
                </a:r>
                <a:endParaRPr lang="en-US" sz="3200" b="1" u="sng" baseline="-25000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07000"/>
                  </a:lnSpc>
                </a:pPr>
                <a:r>
                  <a:rPr lang="en-US" sz="3200" dirty="0"/>
                  <a:t>Where</a:t>
                </a:r>
              </a:p>
              <a:p>
                <a:pPr marL="457200" indent="-457200">
                  <a:lnSpc>
                    <a:spcPct val="107000"/>
                  </a:lnSpc>
                  <a:buFont typeface="Wingdings" panose="05000000000000000000" pitchFamily="2" charset="2"/>
                  <a:buChar char="Ø"/>
                </a:pP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200" dirty="0"/>
                  <a:t> 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are the gains of PI speed controller.</a:t>
                </a:r>
              </a:p>
              <a:p>
                <a:pPr marL="457200" indent="-457200">
                  <a:lnSpc>
                    <a:spcPct val="107000"/>
                  </a:lnSpc>
                  <a:buFont typeface="Wingdings" panose="05000000000000000000" pitchFamily="2" charset="2"/>
                  <a:buChar char="Ø"/>
                </a:pPr>
                <a:r>
                  <a:rPr lang="en-US" sz="3200" dirty="0"/>
                  <a:t>T is the sampling</a:t>
                </a:r>
                <a:r>
                  <a:rPr lang="ar-EG" sz="3200" dirty="0"/>
                  <a:t> </a:t>
                </a:r>
                <a:r>
                  <a:rPr lang="en-US" sz="3200" dirty="0"/>
                  <a:t>time.</a:t>
                </a:r>
              </a:p>
              <a:p>
                <a:pPr marL="457200" indent="-457200">
                  <a:lnSpc>
                    <a:spcPct val="107000"/>
                  </a:lnSpc>
                  <a:buFont typeface="Wingdings" panose="05000000000000000000" pitchFamily="2" charset="2"/>
                  <a:buChar char="Ø"/>
                </a:pPr>
                <a:endParaRPr lang="en-US" sz="3200" b="1" u="sng" baseline="-25000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36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ar-EG" sz="36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FFC01-60C0-4C39-A695-D716CE439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308283"/>
              </a:xfrm>
              <a:prstGeom prst="rect">
                <a:avLst/>
              </a:prstGeom>
              <a:blipFill>
                <a:blip r:embed="rId2"/>
                <a:stretch>
                  <a:fillRect l="-1500" t="-1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984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BFDDD-6E47-4949-B381-7EA1F769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68" y="1631198"/>
            <a:ext cx="6913877" cy="23036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697A1-F965-41ED-AD84-E09E3F5ADEF1}"/>
              </a:ext>
            </a:extLst>
          </p:cNvPr>
          <p:cNvGrpSpPr/>
          <p:nvPr/>
        </p:nvGrpSpPr>
        <p:grpSpPr>
          <a:xfrm>
            <a:off x="2766733" y="3996163"/>
            <a:ext cx="8251725" cy="2743438"/>
            <a:chOff x="2215939" y="3429000"/>
            <a:chExt cx="8251725" cy="27434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BA28A7C-3691-4A96-88F1-9DF0C8BD5A70}"/>
                </a:ext>
              </a:extLst>
            </p:cNvPr>
            <p:cNvGrpSpPr/>
            <p:nvPr/>
          </p:nvGrpSpPr>
          <p:grpSpPr>
            <a:xfrm>
              <a:off x="2428425" y="3429000"/>
              <a:ext cx="8039239" cy="2743438"/>
              <a:chOff x="1977443" y="990591"/>
              <a:chExt cx="8039239" cy="27434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E5B5A9B-2245-4C74-9C63-DB3E8948B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7368" y="990591"/>
                <a:ext cx="8009314" cy="2743438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81B852-144F-4D09-A592-8EB9563344FF}"/>
                  </a:ext>
                </a:extLst>
              </p:cNvPr>
              <p:cNvSpPr txBox="1"/>
              <p:nvPr/>
            </p:nvSpPr>
            <p:spPr>
              <a:xfrm>
                <a:off x="1977443" y="2478050"/>
                <a:ext cx="395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E0CD5-FEB9-4FB0-B830-791ACF766C0C}"/>
                </a:ext>
              </a:extLst>
            </p:cNvPr>
            <p:cNvSpPr txBox="1"/>
            <p:nvPr/>
          </p:nvSpPr>
          <p:spPr>
            <a:xfrm>
              <a:off x="4589756" y="3594441"/>
              <a:ext cx="275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B51E23-4F38-40B4-862A-FAE24D4D1AC0}"/>
                </a:ext>
              </a:extLst>
            </p:cNvPr>
            <p:cNvSpPr txBox="1"/>
            <p:nvPr/>
          </p:nvSpPr>
          <p:spPr>
            <a:xfrm>
              <a:off x="3471169" y="3594440"/>
              <a:ext cx="275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2E8929-5367-4EA9-A510-5E0EF2A025B8}"/>
                </a:ext>
              </a:extLst>
            </p:cNvPr>
            <p:cNvSpPr txBox="1"/>
            <p:nvPr/>
          </p:nvSpPr>
          <p:spPr>
            <a:xfrm>
              <a:off x="4620829" y="4858648"/>
              <a:ext cx="275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EF42D3-DAF3-44BA-8C24-343D04266796}"/>
                    </a:ext>
                  </a:extLst>
                </p:cNvPr>
                <p:cNvSpPr txBox="1"/>
                <p:nvPr/>
              </p:nvSpPr>
              <p:spPr>
                <a:xfrm>
                  <a:off x="2215939" y="4824126"/>
                  <a:ext cx="608235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EF42D3-DAF3-44BA-8C24-343D042667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5939" y="4824126"/>
                  <a:ext cx="608235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00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5439EC-F73B-4F71-B5B9-71492CB2B28A}"/>
              </a:ext>
            </a:extLst>
          </p:cNvPr>
          <p:cNvSpPr txBox="1"/>
          <p:nvPr/>
        </p:nvSpPr>
        <p:spPr>
          <a:xfrm>
            <a:off x="220814" y="578495"/>
            <a:ext cx="3747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Transfer function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ECA5C7-AD13-48E0-A1FA-111A8FAC3282}"/>
              </a:ext>
            </a:extLst>
          </p:cNvPr>
          <p:cNvSpPr txBox="1"/>
          <p:nvPr/>
        </p:nvSpPr>
        <p:spPr>
          <a:xfrm>
            <a:off x="217100" y="4816308"/>
            <a:ext cx="148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 any sector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DF571F-6D82-4BD3-B1DD-35EA5635D4B6}"/>
              </a:ext>
            </a:extLst>
          </p:cNvPr>
          <p:cNvSpPr txBox="1"/>
          <p:nvPr/>
        </p:nvSpPr>
        <p:spPr>
          <a:xfrm>
            <a:off x="217100" y="1580027"/>
            <a:ext cx="2579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Mathematical model for BLDC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49E068-AFDD-4A17-9BC3-11F6FC0CFA4B}"/>
                  </a:ext>
                </a:extLst>
              </p:cNvPr>
              <p:cNvSpPr txBox="1"/>
              <p:nvPr/>
            </p:nvSpPr>
            <p:spPr>
              <a:xfrm>
                <a:off x="0" y="59264"/>
                <a:ext cx="12192000" cy="594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3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How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𝑲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𝑷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&amp;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𝑲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49E068-AFDD-4A17-9BC3-11F6FC0C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64"/>
                <a:ext cx="12192000" cy="594650"/>
              </a:xfrm>
              <a:prstGeom prst="rect">
                <a:avLst/>
              </a:prstGeom>
              <a:blipFill>
                <a:blip r:embed="rId5"/>
                <a:stretch>
                  <a:fillRect t="-11340" b="-34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701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512A0BF-3C8F-4389-AD53-1A3491C01408}"/>
              </a:ext>
            </a:extLst>
          </p:cNvPr>
          <p:cNvGrpSpPr/>
          <p:nvPr/>
        </p:nvGrpSpPr>
        <p:grpSpPr>
          <a:xfrm>
            <a:off x="4042523" y="1124183"/>
            <a:ext cx="4480579" cy="1076345"/>
            <a:chOff x="3855710" y="4997777"/>
            <a:chExt cx="4480579" cy="1076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ECFC6-D3DD-423C-9946-D20464595E52}"/>
                    </a:ext>
                  </a:extLst>
                </p:cNvPr>
                <p:cNvSpPr txBox="1"/>
                <p:nvPr/>
              </p:nvSpPr>
              <p:spPr>
                <a:xfrm>
                  <a:off x="3855710" y="4997778"/>
                  <a:ext cx="4480579" cy="9802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ECFC6-D3DD-423C-9946-D20464595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710" y="4997778"/>
                  <a:ext cx="4480579" cy="980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760FFC-5550-4B97-8155-1FD37A4493C6}"/>
                </a:ext>
              </a:extLst>
            </p:cNvPr>
            <p:cNvSpPr/>
            <p:nvPr/>
          </p:nvSpPr>
          <p:spPr>
            <a:xfrm>
              <a:off x="4103263" y="4997777"/>
              <a:ext cx="4067343" cy="107634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7E7818-AC91-4A49-BF10-78D55D543A74}"/>
              </a:ext>
            </a:extLst>
          </p:cNvPr>
          <p:cNvSpPr txBox="1"/>
          <p:nvPr/>
        </p:nvSpPr>
        <p:spPr>
          <a:xfrm>
            <a:off x="1445940" y="1326433"/>
            <a:ext cx="2720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Transfer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51B56-8A67-41B3-817A-129F22DBC082}"/>
                  </a:ext>
                </a:extLst>
              </p:cNvPr>
              <p:cNvSpPr txBox="1"/>
              <p:nvPr/>
            </p:nvSpPr>
            <p:spPr>
              <a:xfrm>
                <a:off x="3920423" y="241703"/>
                <a:ext cx="4133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51B56-8A67-41B3-817A-129F22DB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23" y="241703"/>
                <a:ext cx="4133247" cy="523220"/>
              </a:xfrm>
              <a:prstGeom prst="rect">
                <a:avLst/>
              </a:prstGeom>
              <a:blipFill>
                <a:blip r:embed="rId11"/>
                <a:stretch>
                  <a:fillRect l="-2950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784F57-07CB-4927-8E33-7C8411943A70}"/>
                  </a:ext>
                </a:extLst>
              </p:cNvPr>
              <p:cNvSpPr txBox="1"/>
              <p:nvPr/>
            </p:nvSpPr>
            <p:spPr>
              <a:xfrm>
                <a:off x="3880841" y="2732541"/>
                <a:ext cx="4816703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587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252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252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784F57-07CB-4927-8E33-7C8411943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41" y="2732541"/>
                <a:ext cx="4816703" cy="7075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AF2005D-4A2B-448E-804A-51735FE6D77E}"/>
              </a:ext>
            </a:extLst>
          </p:cNvPr>
          <p:cNvSpPr txBox="1"/>
          <p:nvPr/>
        </p:nvSpPr>
        <p:spPr>
          <a:xfrm>
            <a:off x="931380" y="3743912"/>
            <a:ext cx="2295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Poles </a:t>
            </a:r>
            <a:r>
              <a:rPr lang="en-US" sz="2000" b="1" dirty="0"/>
              <a:t>= </a:t>
            </a:r>
            <a:r>
              <a:rPr lang="en-US" sz="2000" b="1" dirty="0">
                <a:solidFill>
                  <a:srgbClr val="C00000"/>
                </a:solidFill>
              </a:rPr>
              <a:t>-1000 , -3.97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71F97B-F2D6-49C0-91C9-03065420BD03}"/>
              </a:ext>
            </a:extLst>
          </p:cNvPr>
          <p:cNvSpPr txBox="1"/>
          <p:nvPr/>
        </p:nvSpPr>
        <p:spPr>
          <a:xfrm>
            <a:off x="931380" y="4182451"/>
            <a:ext cx="884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simplify, we can </a:t>
            </a:r>
            <a:r>
              <a:rPr lang="en-US" sz="2000" b="1" dirty="0">
                <a:solidFill>
                  <a:srgbClr val="C00000"/>
                </a:solidFill>
              </a:rPr>
              <a:t>neglect</a:t>
            </a:r>
            <a:r>
              <a:rPr lang="en-US" sz="2000" dirty="0"/>
              <a:t> the pole at </a:t>
            </a:r>
            <a:r>
              <a:rPr lang="en-US" sz="2000" b="1" dirty="0">
                <a:solidFill>
                  <a:srgbClr val="C00000"/>
                </a:solidFill>
              </a:rPr>
              <a:t>-1000</a:t>
            </a:r>
            <a:r>
              <a:rPr lang="en-US" sz="2000" dirty="0"/>
              <a:t>. So it will become a </a:t>
            </a:r>
            <a:r>
              <a:rPr lang="en-US" sz="2000" b="1" dirty="0">
                <a:solidFill>
                  <a:srgbClr val="C00000"/>
                </a:solidFill>
              </a:rPr>
              <a:t>first order </a:t>
            </a:r>
            <a:r>
              <a:rPr lang="en-US" sz="2000" dirty="0"/>
              <a:t>system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CE2516-C5C5-4817-AB43-E998CD377C87}"/>
                  </a:ext>
                </a:extLst>
              </p:cNvPr>
              <p:cNvSpPr txBox="1"/>
              <p:nvPr/>
            </p:nvSpPr>
            <p:spPr>
              <a:xfrm>
                <a:off x="6879215" y="4936838"/>
                <a:ext cx="2918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97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CE2516-C5C5-4817-AB43-E998CD377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15" y="4936838"/>
                <a:ext cx="2918491" cy="369332"/>
              </a:xfrm>
              <a:prstGeom prst="rect">
                <a:avLst/>
              </a:prstGeom>
              <a:blipFill>
                <a:blip r:embed="rId13"/>
                <a:stretch>
                  <a:fillRect l="-835" r="-83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A27D17-8887-4EFD-9565-760AD597FD53}"/>
                  </a:ext>
                </a:extLst>
              </p:cNvPr>
              <p:cNvSpPr txBox="1"/>
              <p:nvPr/>
            </p:nvSpPr>
            <p:spPr>
              <a:xfrm>
                <a:off x="6974464" y="5465618"/>
                <a:ext cx="19950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A27D17-8887-4EFD-9565-760AD597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4" y="5465618"/>
                <a:ext cx="1995097" cy="369332"/>
              </a:xfrm>
              <a:prstGeom prst="rect">
                <a:avLst/>
              </a:prstGeom>
              <a:blipFill>
                <a:blip r:embed="rId14"/>
                <a:stretch>
                  <a:fillRect l="-4893" r="-336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0F97C59-6F5F-4E40-8313-B92F46322683}"/>
              </a:ext>
            </a:extLst>
          </p:cNvPr>
          <p:cNvGrpSpPr/>
          <p:nvPr/>
        </p:nvGrpSpPr>
        <p:grpSpPr>
          <a:xfrm>
            <a:off x="2494747" y="4945588"/>
            <a:ext cx="3985471" cy="985652"/>
            <a:chOff x="3920423" y="4945588"/>
            <a:chExt cx="3985471" cy="985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949EF19-8F35-4FAD-908D-8D2DA392C583}"/>
                    </a:ext>
                  </a:extLst>
                </p:cNvPr>
                <p:cNvSpPr txBox="1"/>
                <p:nvPr/>
              </p:nvSpPr>
              <p:spPr>
                <a:xfrm>
                  <a:off x="4377418" y="5084631"/>
                  <a:ext cx="2900346" cy="70756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𝟓𝟖𝟕</m:t>
                            </m:r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𝟐𝟓𝟐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949EF19-8F35-4FAD-908D-8D2DA392C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418" y="5084631"/>
                  <a:ext cx="2900346" cy="70756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D4353B-CA50-4C5C-A824-A90E241F16E6}"/>
                </a:ext>
              </a:extLst>
            </p:cNvPr>
            <p:cNvSpPr/>
            <p:nvPr/>
          </p:nvSpPr>
          <p:spPr>
            <a:xfrm>
              <a:off x="3920423" y="4945588"/>
              <a:ext cx="3985471" cy="985652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E7EFE-7102-4113-9B37-03EDAE8E2D61}"/>
              </a:ext>
            </a:extLst>
          </p:cNvPr>
          <p:cNvSpPr/>
          <p:nvPr/>
        </p:nvSpPr>
        <p:spPr>
          <a:xfrm>
            <a:off x="6937213" y="5411711"/>
            <a:ext cx="2069597" cy="5195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01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643359-D090-46DE-9B54-0E5E94D79761}"/>
              </a:ext>
            </a:extLst>
          </p:cNvPr>
          <p:cNvGrpSpPr/>
          <p:nvPr/>
        </p:nvGrpSpPr>
        <p:grpSpPr>
          <a:xfrm>
            <a:off x="912592" y="744859"/>
            <a:ext cx="10128381" cy="5006621"/>
            <a:chOff x="917508" y="99840"/>
            <a:chExt cx="10128381" cy="50066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08CCC3-5DD8-4FA9-83C6-036ABEA63A3E}"/>
                </a:ext>
              </a:extLst>
            </p:cNvPr>
            <p:cNvSpPr txBox="1"/>
            <p:nvPr/>
          </p:nvSpPr>
          <p:spPr>
            <a:xfrm>
              <a:off x="4136115" y="4583241"/>
              <a:ext cx="21702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Inverter Gain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6F0166-B184-4980-93E1-D460777AB0CE}"/>
                    </a:ext>
                  </a:extLst>
                </p:cNvPr>
                <p:cNvSpPr txBox="1"/>
                <p:nvPr/>
              </p:nvSpPr>
              <p:spPr>
                <a:xfrm>
                  <a:off x="6288993" y="4645451"/>
                  <a:ext cx="20342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𝑫𝑪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6F0166-B184-4980-93E1-D460777AB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993" y="4645451"/>
                  <a:ext cx="2034211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319532-C888-4D1A-9FD6-0F8ECFDABABB}"/>
                </a:ext>
              </a:extLst>
            </p:cNvPr>
            <p:cNvGrpSpPr/>
            <p:nvPr/>
          </p:nvGrpSpPr>
          <p:grpSpPr>
            <a:xfrm>
              <a:off x="917508" y="643813"/>
              <a:ext cx="10128381" cy="1709295"/>
              <a:chOff x="917508" y="643813"/>
              <a:chExt cx="10128381" cy="17092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8C35706-1257-4331-91B5-FC88CED4A80E}"/>
                      </a:ext>
                    </a:extLst>
                  </p:cNvPr>
                  <p:cNvSpPr/>
                  <p:nvPr/>
                </p:nvSpPr>
                <p:spPr>
                  <a:xfrm>
                    <a:off x="7826827" y="654937"/>
                    <a:ext cx="1436915" cy="858416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8C35706-1257-4331-91B5-FC88CED4A8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6827" y="654937"/>
                    <a:ext cx="1436915" cy="85841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E326EF0-427E-4DB6-ADDB-742414361977}"/>
                      </a:ext>
                    </a:extLst>
                  </p:cNvPr>
                  <p:cNvSpPr/>
                  <p:nvPr/>
                </p:nvSpPr>
                <p:spPr>
                  <a:xfrm>
                    <a:off x="3211451" y="654937"/>
                    <a:ext cx="1436915" cy="858416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E326EF0-427E-4DB6-ADDB-7424143619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1451" y="654937"/>
                    <a:ext cx="1436915" cy="8584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956AB3C-0B3F-4E33-813F-19C347CC1305}"/>
                  </a:ext>
                </a:extLst>
              </p:cNvPr>
              <p:cNvSpPr/>
              <p:nvPr/>
            </p:nvSpPr>
            <p:spPr>
              <a:xfrm>
                <a:off x="1803916" y="850880"/>
                <a:ext cx="466530" cy="466530"/>
              </a:xfrm>
              <a:prstGeom prst="ellips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5A4F747-4D06-458A-B8C2-29466E20A870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917508" y="1084145"/>
                <a:ext cx="886408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0EA6397-4A45-4C58-8950-6462A25D4D58}"/>
                  </a:ext>
                </a:extLst>
              </p:cNvPr>
              <p:cNvCxnSpPr>
                <a:cxnSpLocks/>
                <a:endCxn id="11" idx="4"/>
              </p:cNvCxnSpPr>
              <p:nvPr/>
            </p:nvCxnSpPr>
            <p:spPr>
              <a:xfrm flipV="1">
                <a:off x="2037180" y="1317410"/>
                <a:ext cx="1" cy="1035698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097B822-8BDF-4766-9030-C759F7E8ACB5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9263742" y="1084145"/>
                <a:ext cx="1782147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0FBB8B-24E9-473C-967B-D2D4E27A7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4815" y="1073021"/>
                <a:ext cx="0" cy="1268963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309FF7E-8EAC-4A0B-841C-A239E7581A75}"/>
                  </a:ext>
                </a:extLst>
              </p:cNvPr>
              <p:cNvCxnSpPr>
                <a:cxnSpLocks/>
                <a:stCxn id="11" idx="6"/>
                <a:endCxn id="10" idx="1"/>
              </p:cNvCxnSpPr>
              <p:nvPr/>
            </p:nvCxnSpPr>
            <p:spPr>
              <a:xfrm>
                <a:off x="2270446" y="1084145"/>
                <a:ext cx="941005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6A9CC90-4571-4D1D-9113-B2855F7CC69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822" y="643813"/>
                    <a:ext cx="515782" cy="2992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6A9CC90-4571-4D1D-9113-B2855F7CC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822" y="643813"/>
                    <a:ext cx="515782" cy="2992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882" r="-8235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CD1B135-8F8F-4734-B0E7-C8406B860577}"/>
                      </a:ext>
                    </a:extLst>
                  </p:cNvPr>
                  <p:cNvSpPr txBox="1"/>
                  <p:nvPr/>
                </p:nvSpPr>
                <p:spPr>
                  <a:xfrm>
                    <a:off x="9905740" y="701256"/>
                    <a:ext cx="4981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CD1B135-8F8F-4734-B0E7-C8406B860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5740" y="701256"/>
                    <a:ext cx="49815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098" r="-3659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3F0EF6E-65EF-4630-A845-302B0216D300}"/>
                      </a:ext>
                    </a:extLst>
                  </p:cNvPr>
                  <p:cNvSpPr txBox="1"/>
                  <p:nvPr/>
                </p:nvSpPr>
                <p:spPr>
                  <a:xfrm>
                    <a:off x="2429560" y="654937"/>
                    <a:ext cx="49635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3F0EF6E-65EF-4630-A845-302B0216D3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9560" y="654937"/>
                    <a:ext cx="49635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173" r="-1235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19B526-D412-41A4-BFBE-60668B5997CF}"/>
                  </a:ext>
                </a:extLst>
              </p:cNvPr>
              <p:cNvSpPr/>
              <p:nvPr/>
            </p:nvSpPr>
            <p:spPr>
              <a:xfrm>
                <a:off x="5610805" y="654937"/>
                <a:ext cx="1436915" cy="858416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Inverter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7A469D2-195B-44B6-B7F5-FE6B76186F30}"/>
                  </a:ext>
                </a:extLst>
              </p:cNvPr>
              <p:cNvCxnSpPr>
                <a:cxnSpLocks/>
                <a:stCxn id="10" idx="3"/>
                <a:endCxn id="20" idx="1"/>
              </p:cNvCxnSpPr>
              <p:nvPr/>
            </p:nvCxnSpPr>
            <p:spPr>
              <a:xfrm>
                <a:off x="4648366" y="1084145"/>
                <a:ext cx="962439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4B018D6-4437-497E-8C73-F5B1D7A807F8}"/>
                  </a:ext>
                </a:extLst>
              </p:cNvPr>
              <p:cNvCxnSpPr>
                <a:cxnSpLocks/>
                <a:stCxn id="20" idx="3"/>
                <a:endCxn id="9" idx="1"/>
              </p:cNvCxnSpPr>
              <p:nvPr/>
            </p:nvCxnSpPr>
            <p:spPr>
              <a:xfrm>
                <a:off x="7047720" y="1084145"/>
                <a:ext cx="779107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9FDA502-94BB-4F85-886D-FD8F0F143BB9}"/>
                      </a:ext>
                    </a:extLst>
                  </p:cNvPr>
                  <p:cNvSpPr txBox="1"/>
                  <p:nvPr/>
                </p:nvSpPr>
                <p:spPr>
                  <a:xfrm>
                    <a:off x="4894977" y="721795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9FDA502-94BB-4F85-886D-FD8F0F143B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4977" y="721795"/>
                    <a:ext cx="21993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2222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A5121D5-D73B-4941-9D44-28A14C801CD0}"/>
                      </a:ext>
                    </a:extLst>
                  </p:cNvPr>
                  <p:cNvSpPr txBox="1"/>
                  <p:nvPr/>
                </p:nvSpPr>
                <p:spPr>
                  <a:xfrm>
                    <a:off x="7233214" y="701256"/>
                    <a:ext cx="406265" cy="2963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A5121D5-D73B-4941-9D44-28A14C801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3214" y="701256"/>
                    <a:ext cx="406265" cy="2963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636" t="-6250" r="-454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B99A63F-FCF7-4ED5-BA53-D8BD39A97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7183" y="2343583"/>
                <a:ext cx="8117633" cy="0"/>
              </a:xfrm>
              <a:prstGeom prst="line">
                <a:avLst/>
              </a:prstGeom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D0A459A-A5B3-419D-B731-72C4C9ECC9C6}"/>
                      </a:ext>
                    </a:extLst>
                  </p:cNvPr>
                  <p:cNvSpPr txBox="1"/>
                  <p:nvPr/>
                </p:nvSpPr>
                <p:spPr>
                  <a:xfrm>
                    <a:off x="1742013" y="1377131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D0A459A-A5B3-419D-B731-72C4C9ECC9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2013" y="1377131"/>
                    <a:ext cx="22602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108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F57BE-62DC-4C55-962B-22E34C4C4F52}"/>
                </a:ext>
              </a:extLst>
            </p:cNvPr>
            <p:cNvSpPr txBox="1"/>
            <p:nvPr/>
          </p:nvSpPr>
          <p:spPr>
            <a:xfrm>
              <a:off x="5221252" y="3600366"/>
              <a:ext cx="52768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It is valid to assume it as a DC gain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73FCDB-D6DA-4488-8C14-4EC3AD526B20}"/>
                </a:ext>
              </a:extLst>
            </p:cNvPr>
            <p:cNvSpPr txBox="1"/>
            <p:nvPr/>
          </p:nvSpPr>
          <p:spPr>
            <a:xfrm>
              <a:off x="6023729" y="99840"/>
              <a:ext cx="6110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??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613D11-21CD-4F57-A9E7-20F8AA43094F}"/>
                    </a:ext>
                  </a:extLst>
                </p:cNvPr>
                <p:cNvSpPr txBox="1"/>
                <p:nvPr/>
              </p:nvSpPr>
              <p:spPr>
                <a:xfrm>
                  <a:off x="2194498" y="3671845"/>
                  <a:ext cx="262616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→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613D11-21CD-4F57-A9E7-20F8AA430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498" y="3671845"/>
                  <a:ext cx="262616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480" r="-1160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C1FFD45-C764-4F90-9D98-34002B269E24}"/>
              </a:ext>
            </a:extLst>
          </p:cNvPr>
          <p:cNvSpPr/>
          <p:nvPr/>
        </p:nvSpPr>
        <p:spPr>
          <a:xfrm>
            <a:off x="5231083" y="471951"/>
            <a:ext cx="4392081" cy="235973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37E46E-E50E-442A-BD56-280941B6A4C2}"/>
              </a:ext>
            </a:extLst>
          </p:cNvPr>
          <p:cNvCxnSpPr>
            <a:cxnSpLocks/>
            <a:stCxn id="27" idx="5"/>
          </p:cNvCxnSpPr>
          <p:nvPr/>
        </p:nvCxnSpPr>
        <p:spPr>
          <a:xfrm>
            <a:off x="8979959" y="2486110"/>
            <a:ext cx="1424780" cy="90474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9E810F-E686-4CEE-B07F-835FBC031AAB}"/>
                  </a:ext>
                </a:extLst>
              </p:cNvPr>
              <p:cNvSpPr txBox="1"/>
              <p:nvPr/>
            </p:nvSpPr>
            <p:spPr>
              <a:xfrm>
                <a:off x="10149899" y="3367218"/>
                <a:ext cx="1209368" cy="56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𝒑𝒉𝒚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9E810F-E686-4CEE-B07F-835FBC031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99" y="3367218"/>
                <a:ext cx="1209368" cy="562718"/>
              </a:xfrm>
              <a:prstGeom prst="rect">
                <a:avLst/>
              </a:prstGeom>
              <a:blipFill>
                <a:blip r:embed="rId12"/>
                <a:stretch>
                  <a:fillRect l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194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6BF03F-2143-4D26-A7B1-0D3EE8C10916}"/>
                  </a:ext>
                </a:extLst>
              </p:cNvPr>
              <p:cNvSpPr txBox="1"/>
              <p:nvPr/>
            </p:nvSpPr>
            <p:spPr>
              <a:xfrm>
                <a:off x="3525437" y="3156302"/>
                <a:ext cx="6802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way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US" dirty="0"/>
                  <a:t> as we consider the inverter as a DC gain.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6BF03F-2143-4D26-A7B1-0D3EE8C10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37" y="3156302"/>
                <a:ext cx="6802953" cy="369332"/>
              </a:xfrm>
              <a:prstGeom prst="rect">
                <a:avLst/>
              </a:prstGeom>
              <a:blipFill>
                <a:blip r:embed="rId2"/>
                <a:stretch>
                  <a:fillRect l="-7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4A4734-F68C-4DDA-9FB1-0EE82A6AC77F}"/>
              </a:ext>
            </a:extLst>
          </p:cNvPr>
          <p:cNvSpPr txBox="1"/>
          <p:nvPr/>
        </p:nvSpPr>
        <p:spPr>
          <a:xfrm>
            <a:off x="411951" y="705988"/>
            <a:ext cx="393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Make low-frequency gain very large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minimize steady-state error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B46CD-4EBC-43EC-B5CE-AC6C741F6B61}"/>
                  </a:ext>
                </a:extLst>
              </p:cNvPr>
              <p:cNvSpPr txBox="1"/>
              <p:nvPr/>
            </p:nvSpPr>
            <p:spPr>
              <a:xfrm>
                <a:off x="411951" y="2059036"/>
                <a:ext cx="58789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1" dirty="0"/>
                  <a:t>Make cross-over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b="1" dirty="0"/>
                  <a:t> as high as possible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maximize closed-loop bandwidth.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system to response to wider range of frequencies.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B46CD-4EBC-43EC-B5CE-AC6C741F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" y="2059036"/>
                <a:ext cx="5878917" cy="923330"/>
              </a:xfrm>
              <a:prstGeom prst="rect">
                <a:avLst/>
              </a:prstGeom>
              <a:blipFill>
                <a:blip r:embed="rId3"/>
                <a:stretch>
                  <a:fillRect l="-726" t="-3974" r="-20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50A6E-FAD7-4AA4-BC6B-A0C8D4144DAD}"/>
                  </a:ext>
                </a:extLst>
              </p:cNvPr>
              <p:cNvSpPr txBox="1"/>
              <p:nvPr/>
            </p:nvSpPr>
            <p:spPr>
              <a:xfrm>
                <a:off x="411951" y="4934976"/>
                <a:ext cx="72845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1" dirty="0"/>
                  <a:t>Maintain large enough phase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Phase margin &gt; 0 is required for stability.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Larger phase margin is required for well behaved closed-loop response.</a:t>
                </a:r>
              </a:p>
              <a:p>
                <a:r>
                  <a:rPr lang="en-US" dirty="0"/>
                  <a:t>   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350A6E-FAD7-4AA4-BC6B-A0C8D414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" y="4934976"/>
                <a:ext cx="7284548" cy="1200329"/>
              </a:xfrm>
              <a:prstGeom prst="rect">
                <a:avLst/>
              </a:prstGeom>
              <a:blipFill>
                <a:blip r:embed="rId4"/>
                <a:stretch>
                  <a:fillRect l="-586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FA4BA-B102-4875-8E09-E4BC27A78EA8}"/>
                  </a:ext>
                </a:extLst>
              </p:cNvPr>
              <p:cNvSpPr txBox="1"/>
              <p:nvPr/>
            </p:nvSpPr>
            <p:spPr>
              <a:xfrm>
                <a:off x="1132088" y="3248635"/>
                <a:ext cx="1979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FA4BA-B102-4875-8E09-E4BC27A7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88" y="3248635"/>
                <a:ext cx="1979709" cy="276999"/>
              </a:xfrm>
              <a:prstGeom prst="rect">
                <a:avLst/>
              </a:prstGeom>
              <a:blipFill>
                <a:blip r:embed="rId5"/>
                <a:stretch>
                  <a:fillRect l="-3704" t="-2222" r="-123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1AFB8A-FE4B-46A8-A570-2A78C3CC9A03}"/>
                  </a:ext>
                </a:extLst>
              </p:cNvPr>
              <p:cNvSpPr txBox="1"/>
              <p:nvPr/>
            </p:nvSpPr>
            <p:spPr>
              <a:xfrm>
                <a:off x="1132088" y="3711293"/>
                <a:ext cx="200779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1AFB8A-FE4B-46A8-A570-2A78C3CC9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088" y="3711293"/>
                <a:ext cx="2007794" cy="298928"/>
              </a:xfrm>
              <a:prstGeom prst="rect">
                <a:avLst/>
              </a:prstGeom>
              <a:blipFill>
                <a:blip r:embed="rId6"/>
                <a:stretch>
                  <a:fillRect l="-3647" r="-121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A10B98-CA6D-43F5-8090-B8DD8DC448B1}"/>
                  </a:ext>
                </a:extLst>
              </p:cNvPr>
              <p:cNvSpPr txBox="1"/>
              <p:nvPr/>
            </p:nvSpPr>
            <p:spPr>
              <a:xfrm>
                <a:off x="3525436" y="3691142"/>
                <a:ext cx="660462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way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maximize closed-loop bandwidth.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A10B98-CA6D-43F5-8090-B8DD8DC44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36" y="3691142"/>
                <a:ext cx="6604629" cy="391261"/>
              </a:xfrm>
              <a:prstGeom prst="rect">
                <a:avLst/>
              </a:prstGeom>
              <a:blipFill>
                <a:blip r:embed="rId7"/>
                <a:stretch>
                  <a:fillRect l="-738" t="-7813" r="-92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45D58-4459-4840-A468-50625AEF7593}"/>
                  </a:ext>
                </a:extLst>
              </p:cNvPr>
              <p:cNvSpPr txBox="1"/>
              <p:nvPr/>
            </p:nvSpPr>
            <p:spPr>
              <a:xfrm>
                <a:off x="1078820" y="4230773"/>
                <a:ext cx="2072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𝐇𝐳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45D58-4459-4840-A468-50625AEF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20" y="4230773"/>
                <a:ext cx="2072940" cy="369332"/>
              </a:xfrm>
              <a:prstGeom prst="rect">
                <a:avLst/>
              </a:prstGeom>
              <a:blipFill>
                <a:blip r:embed="rId8"/>
                <a:stretch>
                  <a:fillRect l="-26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832B30-A36B-4D22-B0DE-29F0CCEB7CD9}"/>
              </a:ext>
            </a:extLst>
          </p:cNvPr>
          <p:cNvSpPr txBox="1"/>
          <p:nvPr/>
        </p:nvSpPr>
        <p:spPr>
          <a:xfrm>
            <a:off x="411951" y="206645"/>
            <a:ext cx="4933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Controller Design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2D4FCC-37AE-44F2-B29B-E53419337961}"/>
                  </a:ext>
                </a:extLst>
              </p:cNvPr>
              <p:cNvSpPr txBox="1"/>
              <p:nvPr/>
            </p:nvSpPr>
            <p:spPr>
              <a:xfrm>
                <a:off x="1078820" y="6009951"/>
                <a:ext cx="1939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2D4FCC-37AE-44F2-B29B-E5341933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20" y="6009951"/>
                <a:ext cx="1939890" cy="369332"/>
              </a:xfrm>
              <a:prstGeom prst="rect">
                <a:avLst/>
              </a:prstGeom>
              <a:blipFill>
                <a:blip r:embed="rId9"/>
                <a:stretch>
                  <a:fillRect l="-28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A18AA66-A6C0-427D-8E11-60C999CD6B06}"/>
              </a:ext>
            </a:extLst>
          </p:cNvPr>
          <p:cNvSpPr txBox="1"/>
          <p:nvPr/>
        </p:nvSpPr>
        <p:spPr>
          <a:xfrm>
            <a:off x="1078820" y="1478004"/>
            <a:ext cx="262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input, Type 0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133D0F-6AF2-4C52-BB66-30ED9CBB967A}"/>
                  </a:ext>
                </a:extLst>
              </p:cNvPr>
              <p:cNvSpPr txBox="1"/>
              <p:nvPr/>
            </p:nvSpPr>
            <p:spPr>
              <a:xfrm>
                <a:off x="4099204" y="1527908"/>
                <a:ext cx="19711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133D0F-6AF2-4C52-BB66-30ED9CBB9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04" y="1527908"/>
                <a:ext cx="1971116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78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0B5E2112-6259-4709-A0F9-5ACA2F6366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6</a:t>
            </a:r>
          </a:p>
          <a:p>
            <a:endParaRPr lang="en" dirty="0"/>
          </a:p>
        </p:txBody>
      </p:sp>
      <p:sp>
        <p:nvSpPr>
          <p:cNvPr id="30" name="Google Shape;77;p13">
            <a:extLst>
              <a:ext uri="{FF2B5EF4-FFF2-40B4-BE49-F238E27FC236}">
                <a16:creationId xmlns:a16="http://schemas.microsoft.com/office/drawing/2014/main" id="{8287CB3A-81B2-4AF9-805E-81E96B9302B1}"/>
              </a:ext>
            </a:extLst>
          </p:cNvPr>
          <p:cNvSpPr txBox="1">
            <a:spLocks/>
          </p:cNvSpPr>
          <p:nvPr/>
        </p:nvSpPr>
        <p:spPr>
          <a:xfrm>
            <a:off x="221853" y="549492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67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Our Progress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5513AE-1F59-42ED-BC92-8A082B1E9E71}"/>
              </a:ext>
            </a:extLst>
          </p:cNvPr>
          <p:cNvSpPr txBox="1"/>
          <p:nvPr/>
        </p:nvSpPr>
        <p:spPr>
          <a:xfrm>
            <a:off x="221853" y="2114684"/>
            <a:ext cx="4807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This will be achieved by: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EDEEB2-14AD-4B53-84A0-7D1CE4CBAD5B}"/>
              </a:ext>
            </a:extLst>
          </p:cNvPr>
          <p:cNvSpPr txBox="1"/>
          <p:nvPr/>
        </p:nvSpPr>
        <p:spPr>
          <a:xfrm>
            <a:off x="2478099" y="3590229"/>
            <a:ext cx="2292359" cy="74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dirty="0">
                <a:solidFill>
                  <a:schemeClr val="accent1"/>
                </a:solidFill>
                <a:latin typeface="+mj-lt"/>
              </a:rPr>
              <a:t>Hardware</a:t>
            </a:r>
            <a:endParaRPr lang="en-US" sz="2667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82CD0BF-6F6D-4A3D-84D1-933C37E728D0}"/>
              </a:ext>
            </a:extLst>
          </p:cNvPr>
          <p:cNvGrpSpPr/>
          <p:nvPr/>
        </p:nvGrpSpPr>
        <p:grpSpPr>
          <a:xfrm>
            <a:off x="731843" y="3217374"/>
            <a:ext cx="1652699" cy="1624125"/>
            <a:chOff x="7230741" y="812368"/>
            <a:chExt cx="1138966" cy="113896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5A1184B-80AD-453C-AC7E-37995AF66B44}"/>
                </a:ext>
              </a:extLst>
            </p:cNvPr>
            <p:cNvSpPr/>
            <p:nvPr/>
          </p:nvSpPr>
          <p:spPr>
            <a:xfrm>
              <a:off x="7286716" y="868343"/>
              <a:ext cx="1027016" cy="102701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79C397-14D2-4553-8737-26CC7AFC6090}"/>
                </a:ext>
              </a:extLst>
            </p:cNvPr>
            <p:cNvSpPr/>
            <p:nvPr/>
          </p:nvSpPr>
          <p:spPr>
            <a:xfrm>
              <a:off x="7230741" y="812368"/>
              <a:ext cx="1138966" cy="113896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hlinkClick r:id="rId3" action="ppaction://hlinksldjump"/>
              <a:extLst>
                <a:ext uri="{FF2B5EF4-FFF2-40B4-BE49-F238E27FC236}">
                  <a16:creationId xmlns:a16="http://schemas.microsoft.com/office/drawing/2014/main" id="{ACEB8465-3C66-4294-88B8-A3B003931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6358" y="957985"/>
              <a:ext cx="847731" cy="847731"/>
            </a:xfrm>
            <a:prstGeom prst="rect">
              <a:avLst/>
            </a:prstGeom>
            <a:noFill/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FB9DE66-808B-48AA-9F9C-11D5649CDA26}"/>
              </a:ext>
            </a:extLst>
          </p:cNvPr>
          <p:cNvGrpSpPr/>
          <p:nvPr/>
        </p:nvGrpSpPr>
        <p:grpSpPr>
          <a:xfrm>
            <a:off x="6312742" y="3111282"/>
            <a:ext cx="1903695" cy="1813163"/>
            <a:chOff x="7747637" y="1609725"/>
            <a:chExt cx="1940936" cy="194093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66D5502-B748-4147-BB6E-66B40AE0E865}"/>
                </a:ext>
              </a:extLst>
            </p:cNvPr>
            <p:cNvGrpSpPr/>
            <p:nvPr/>
          </p:nvGrpSpPr>
          <p:grpSpPr>
            <a:xfrm>
              <a:off x="7747637" y="1609725"/>
              <a:ext cx="1940936" cy="1940936"/>
              <a:chOff x="7230741" y="812368"/>
              <a:chExt cx="1138966" cy="1138966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EA278D4-3359-4D78-ACB1-97F9E26EA4EB}"/>
                  </a:ext>
                </a:extLst>
              </p:cNvPr>
              <p:cNvSpPr/>
              <p:nvPr/>
            </p:nvSpPr>
            <p:spPr>
              <a:xfrm>
                <a:off x="7286716" y="868343"/>
                <a:ext cx="1027016" cy="102701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EAB085A-CD43-464E-8E2F-65FB7CD23C83}"/>
                  </a:ext>
                </a:extLst>
              </p:cNvPr>
              <p:cNvSpPr/>
              <p:nvPr/>
            </p:nvSpPr>
            <p:spPr>
              <a:xfrm>
                <a:off x="7230741" y="812368"/>
                <a:ext cx="1138966" cy="113896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7F4C9BA-3161-4785-B72C-04B9EC43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8397" y="1890607"/>
              <a:ext cx="1418927" cy="1418927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270AFCB-5321-48F1-BC96-EA49312F5B23}"/>
              </a:ext>
            </a:extLst>
          </p:cNvPr>
          <p:cNvSpPr txBox="1"/>
          <p:nvPr/>
        </p:nvSpPr>
        <p:spPr>
          <a:xfrm>
            <a:off x="8537611" y="3691724"/>
            <a:ext cx="2111219" cy="74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dirty="0">
                <a:solidFill>
                  <a:schemeClr val="accent1"/>
                </a:solidFill>
                <a:latin typeface="+mj-lt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28847458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E853D6-75AA-4B20-B341-0516171BBCA5}"/>
              </a:ext>
            </a:extLst>
          </p:cNvPr>
          <p:cNvGrpSpPr/>
          <p:nvPr/>
        </p:nvGrpSpPr>
        <p:grpSpPr>
          <a:xfrm>
            <a:off x="113637" y="90028"/>
            <a:ext cx="5677226" cy="5938601"/>
            <a:chOff x="113637" y="119524"/>
            <a:chExt cx="5677226" cy="59386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4F3386-FACF-46D5-91B5-3D8726A0D478}"/>
                </a:ext>
              </a:extLst>
            </p:cNvPr>
            <p:cNvSpPr txBox="1"/>
            <p:nvPr/>
          </p:nvSpPr>
          <p:spPr>
            <a:xfrm>
              <a:off x="570314" y="119524"/>
              <a:ext cx="47638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u="none" strike="noStrike" baseline="0" dirty="0">
                  <a:solidFill>
                    <a:schemeClr val="accent5">
                      <a:lumMod val="75000"/>
                    </a:schemeClr>
                  </a:solidFill>
                  <a:latin typeface="CIDFont+F1"/>
                </a:rPr>
                <a:t>Proportional (P) Compensator</a:t>
              </a:r>
              <a:endParaRPr lang="en-US" sz="28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B13D96F-4C88-4A59-9784-671746AB3191}"/>
                </a:ext>
              </a:extLst>
            </p:cNvPr>
            <p:cNvGrpSpPr/>
            <p:nvPr/>
          </p:nvGrpSpPr>
          <p:grpSpPr>
            <a:xfrm>
              <a:off x="113637" y="1983854"/>
              <a:ext cx="5677226" cy="4074271"/>
              <a:chOff x="328943" y="1472417"/>
              <a:chExt cx="5677226" cy="407427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2B8CCB-F369-4779-BDC2-1EF6BAB80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8943" y="1472417"/>
                <a:ext cx="5677226" cy="4074271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FFCDF34-ED79-420B-889C-41300D23A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7574" y="3155570"/>
                <a:ext cx="0" cy="202603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5C08E5-F748-43A7-AC9C-217DB48E07B6}"/>
                      </a:ext>
                    </a:extLst>
                  </p:cNvPr>
                  <p:cNvSpPr txBox="1"/>
                  <p:nvPr/>
                </p:nvSpPr>
                <p:spPr>
                  <a:xfrm>
                    <a:off x="4725893" y="4943530"/>
                    <a:ext cx="916918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lang="en-US" b="1" i="1" dirty="0">
                      <a:solidFill>
                        <a:srgbClr val="C00000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𝑯𝒛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05C08E5-F748-43A7-AC9C-217DB48E07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893" y="4943530"/>
                    <a:ext cx="916918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667" r="-6000" b="-32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6358BF8-BE58-440B-A095-81BA05023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126" y="3163553"/>
                <a:ext cx="5129571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CAC5C3-239E-4DB7-93AA-20D1E7E665E6}"/>
                      </a:ext>
                    </a:extLst>
                  </p:cNvPr>
                  <p:cNvSpPr txBox="1"/>
                  <p:nvPr/>
                </p:nvSpPr>
                <p:spPr>
                  <a:xfrm>
                    <a:off x="681294" y="1748643"/>
                    <a:ext cx="169328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𝟑𝟖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𝒅𝑩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CAC5C3-239E-4DB7-93AA-20D1E7E665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294" y="1748643"/>
                    <a:ext cx="169328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222" r="-323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0CF020E-4C3B-46B4-BCDC-83FF970DAA5A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90" y="4554534"/>
                    <a:ext cx="12409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0CF020E-4C3B-46B4-BCDC-83FF970DAA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90" y="4554534"/>
                    <a:ext cx="12409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1AB95DB-D0BC-4AD1-AE3F-67D1637AF6B0}"/>
                    </a:ext>
                  </a:extLst>
                </p:cNvPr>
                <p:cNvSpPr txBox="1"/>
                <p:nvPr/>
              </p:nvSpPr>
              <p:spPr>
                <a:xfrm>
                  <a:off x="349610" y="910069"/>
                  <a:ext cx="13328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1AB95DB-D0BC-4AD1-AE3F-67D1637AF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10" y="910069"/>
                  <a:ext cx="133280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653" r="-913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279BA68-0B26-46E3-87CB-7846853E5485}"/>
                    </a:ext>
                  </a:extLst>
                </p:cNvPr>
                <p:cNvSpPr txBox="1"/>
                <p:nvPr/>
              </p:nvSpPr>
              <p:spPr>
                <a:xfrm>
                  <a:off x="349610" y="1298564"/>
                  <a:ext cx="11220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279BA68-0B26-46E3-87CB-7846853E5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10" y="1298564"/>
                  <a:ext cx="11220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348" r="-4891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26CB139-4751-45B2-9CB0-2D96FA0DE806}"/>
              </a:ext>
            </a:extLst>
          </p:cNvPr>
          <p:cNvGrpSpPr/>
          <p:nvPr/>
        </p:nvGrpSpPr>
        <p:grpSpPr>
          <a:xfrm>
            <a:off x="6151854" y="90028"/>
            <a:ext cx="5978576" cy="5961368"/>
            <a:chOff x="6151854" y="90028"/>
            <a:chExt cx="5978576" cy="596136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E387AD-A4B1-448B-B9EB-6C1545A0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7215" y="1954356"/>
              <a:ext cx="5883215" cy="407427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0C636DD-5411-49FE-B1E6-10C05969F206}"/>
                    </a:ext>
                  </a:extLst>
                </p:cNvPr>
                <p:cNvSpPr txBox="1"/>
                <p:nvPr/>
              </p:nvSpPr>
              <p:spPr>
                <a:xfrm>
                  <a:off x="6247215" y="1270014"/>
                  <a:ext cx="11220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0C636DD-5411-49FE-B1E6-10C05969F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215" y="1270014"/>
                  <a:ext cx="112203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891" r="-4348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7B2B469-6123-4A5E-92FA-F142B6BC60D0}"/>
                    </a:ext>
                  </a:extLst>
                </p:cNvPr>
                <p:cNvSpPr txBox="1"/>
                <p:nvPr/>
              </p:nvSpPr>
              <p:spPr>
                <a:xfrm>
                  <a:off x="6998381" y="2163343"/>
                  <a:ext cx="7444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7B2B469-6123-4A5E-92FA-F142B6BC6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381" y="2163343"/>
                  <a:ext cx="744499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22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4663E7-00E5-48C5-B90D-DAE7DE38AE60}"/>
                </a:ext>
              </a:extLst>
            </p:cNvPr>
            <p:cNvSpPr txBox="1"/>
            <p:nvPr/>
          </p:nvSpPr>
          <p:spPr>
            <a:xfrm>
              <a:off x="7742880" y="2141172"/>
              <a:ext cx="2634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Is high at low frequency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F687FB-8598-420D-A929-C758B63D9914}"/>
                    </a:ext>
                  </a:extLst>
                </p:cNvPr>
                <p:cNvSpPr txBox="1"/>
                <p:nvPr/>
              </p:nvSpPr>
              <p:spPr>
                <a:xfrm>
                  <a:off x="6237383" y="746794"/>
                  <a:ext cx="2293448" cy="4898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F687FB-8598-420D-A929-C758B63D9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83" y="746794"/>
                  <a:ext cx="2293448" cy="48981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F9EA1A-ACC5-4E63-8C98-B7D0256F156C}"/>
                    </a:ext>
                  </a:extLst>
                </p:cNvPr>
                <p:cNvSpPr txBox="1"/>
                <p:nvPr/>
              </p:nvSpPr>
              <p:spPr>
                <a:xfrm>
                  <a:off x="8771021" y="1270014"/>
                  <a:ext cx="2274533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𝒑𝒉𝒚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𝒓𝒂𝒅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F9EA1A-ACC5-4E63-8C98-B7D0256F1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21" y="1270014"/>
                  <a:ext cx="2274533" cy="302455"/>
                </a:xfrm>
                <a:prstGeom prst="rect">
                  <a:avLst/>
                </a:prstGeom>
                <a:blipFill>
                  <a:blip r:embed="rId12"/>
                  <a:stretch>
                    <a:fillRect l="-1072" r="-1340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12577-B281-435C-8DCE-8476B4F4D620}"/>
                </a:ext>
              </a:extLst>
            </p:cNvPr>
            <p:cNvSpPr txBox="1"/>
            <p:nvPr/>
          </p:nvSpPr>
          <p:spPr>
            <a:xfrm>
              <a:off x="6151854" y="90028"/>
              <a:ext cx="59785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u="none" strike="noStrike" baseline="0" dirty="0">
                  <a:solidFill>
                    <a:schemeClr val="accent5">
                      <a:lumMod val="75000"/>
                    </a:schemeClr>
                  </a:solidFill>
                </a:rPr>
                <a:t>Proportional Integral (PI) Compensator</a:t>
              </a:r>
              <a:endParaRPr lang="en-US" sz="28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22744D-EF66-4E17-83F4-470AE43660A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3569" y="3886382"/>
              <a:ext cx="0" cy="1757333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0A793F-140F-472C-87FB-0190D50E6309}"/>
                    </a:ext>
                  </a:extLst>
                </p:cNvPr>
                <p:cNvSpPr txBox="1"/>
                <p:nvPr/>
              </p:nvSpPr>
              <p:spPr>
                <a:xfrm>
                  <a:off x="10649875" y="5497398"/>
                  <a:ext cx="91691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𝑯𝒛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0A793F-140F-472C-87FB-0190D50E6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9875" y="5497398"/>
                  <a:ext cx="916918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2000" r="-6667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61331C-1FB9-4B7C-987F-41C0EB6CD62D}"/>
                </a:ext>
              </a:extLst>
            </p:cNvPr>
            <p:cNvCxnSpPr>
              <a:cxnSpLocks/>
            </p:cNvCxnSpPr>
            <p:nvPr/>
          </p:nvCxnSpPr>
          <p:spPr>
            <a:xfrm>
              <a:off x="6744929" y="3886382"/>
              <a:ext cx="5250424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F03D205-6BBC-42B2-B9A8-2F6FA40978DF}"/>
                    </a:ext>
                  </a:extLst>
                </p:cNvPr>
                <p:cNvSpPr txBox="1"/>
                <p:nvPr/>
              </p:nvSpPr>
              <p:spPr>
                <a:xfrm>
                  <a:off x="6738496" y="4994231"/>
                  <a:ext cx="12409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F03D205-6BBC-42B2-B9A8-2F6FA4097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496" y="4994231"/>
                  <a:ext cx="124098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97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C5D0A6-5AFD-40BF-AF70-19221F60CFFF}"/>
                  </a:ext>
                </a:extLst>
              </p:cNvPr>
              <p:cNvSpPr txBox="1"/>
              <p:nvPr/>
            </p:nvSpPr>
            <p:spPr>
              <a:xfrm>
                <a:off x="3871900" y="199569"/>
                <a:ext cx="44481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u="none" strike="noStrike" baseline="0" dirty="0">
                    <a:solidFill>
                      <a:srgbClr val="C00000"/>
                    </a:solidFill>
                    <a:latin typeface="CIDFont+F1"/>
                  </a:rPr>
                  <a:t>Step Reference </a:t>
                </a:r>
                <a14:m>
                  <m:oMath xmlns:m="http://schemas.openxmlformats.org/officeDocument/2006/math">
                    <m:r>
                      <a:rPr lang="en-US" sz="2800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US" sz="2800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𝒓𝒑𝒎</m:t>
                    </m:r>
                  </m:oMath>
                </a14:m>
                <a:r>
                  <a:rPr lang="en-US" sz="2800" b="1" i="0" u="none" strike="noStrike" baseline="0" dirty="0">
                    <a:solidFill>
                      <a:srgbClr val="C00000"/>
                    </a:solidFill>
                    <a:latin typeface="CIDFont+F1"/>
                  </a:rPr>
                  <a:t> </a:t>
                </a:r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C5D0A6-5AFD-40BF-AF70-19221F6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900" y="199569"/>
                <a:ext cx="4448199" cy="523220"/>
              </a:xfrm>
              <a:prstGeom prst="rect">
                <a:avLst/>
              </a:prstGeom>
              <a:blipFill>
                <a:blip r:embed="rId2"/>
                <a:stretch>
                  <a:fillRect l="-274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04962C4-88FC-4231-844C-A24FFBD66968}"/>
              </a:ext>
            </a:extLst>
          </p:cNvPr>
          <p:cNvGrpSpPr/>
          <p:nvPr/>
        </p:nvGrpSpPr>
        <p:grpSpPr>
          <a:xfrm>
            <a:off x="456831" y="1187660"/>
            <a:ext cx="5477304" cy="4726857"/>
            <a:chOff x="456831" y="1187660"/>
            <a:chExt cx="5477304" cy="47268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CE25E-1D52-4AA8-8AFF-5A90680EDAE9}"/>
                </a:ext>
              </a:extLst>
            </p:cNvPr>
            <p:cNvSpPr txBox="1"/>
            <p:nvPr/>
          </p:nvSpPr>
          <p:spPr>
            <a:xfrm>
              <a:off x="1787461" y="1187660"/>
              <a:ext cx="28160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0" u="none" strike="noStrike" baseline="0" dirty="0">
                  <a:latin typeface="CIDFont+F1"/>
                </a:rPr>
                <a:t>Step Response of (P) </a:t>
              </a:r>
              <a:endParaRPr lang="en-US" sz="2400" b="1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19AE47-3ACA-49D4-81CA-55E52FF47025}"/>
                </a:ext>
              </a:extLst>
            </p:cNvPr>
            <p:cNvGrpSpPr/>
            <p:nvPr/>
          </p:nvGrpSpPr>
          <p:grpSpPr>
            <a:xfrm>
              <a:off x="456831" y="2009787"/>
              <a:ext cx="5477304" cy="3904730"/>
              <a:chOff x="4171932" y="1891800"/>
              <a:chExt cx="5477304" cy="39047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94584E3-91F4-4B23-AF2E-1B8053283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1932" y="1891800"/>
                <a:ext cx="5477304" cy="390473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15917E-7BF8-468C-B11A-16737A06BF24}"/>
                      </a:ext>
                    </a:extLst>
                  </p:cNvPr>
                  <p:cNvSpPr txBox="1"/>
                  <p:nvPr/>
                </p:nvSpPr>
                <p:spPr>
                  <a:xfrm>
                    <a:off x="6200138" y="3339289"/>
                    <a:ext cx="31538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latin typeface="CIDFont+F1"/>
                      </a:rPr>
                      <a:t>Steady State Value </a:t>
                    </a:r>
                    <a14:m>
                      <m:oMath xmlns:m="http://schemas.openxmlformats.org/officeDocument/2006/math"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𝟏𝟒𝟖</m:t>
                        </m:r>
                      </m:oMath>
                    </a14:m>
                    <a:r>
                      <a:rPr lang="en-US" sz="1800" b="0" i="0" u="none" strike="noStrike" baseline="0" dirty="0">
                        <a:latin typeface="CIDFont+F1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6115917E-7BF8-468C-B11A-16737A06BF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0138" y="3339289"/>
                    <a:ext cx="315387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4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DF5A6B-0D54-4F16-82BB-5AB22ABC81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00138" y="3716468"/>
                    <a:ext cx="31538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latin typeface="CIDFont+F1"/>
                      </a:rPr>
                      <a:t>Steady State Error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𝒔𝒔</m:t>
                            </m:r>
                          </m:sub>
                        </m:sSub>
                      </m:oMath>
                    </a14:m>
                    <a:r>
                      <a:rPr lang="en-US" b="1" dirty="0">
                        <a:solidFill>
                          <a:srgbClr val="C00000"/>
                        </a:solidFill>
                        <a:latin typeface="CIDFont+F1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a14:m>
                    <a:r>
                      <a:rPr lang="en-US" sz="1800" b="0" i="0" u="none" strike="noStrike" baseline="0" dirty="0">
                        <a:latin typeface="CIDFont+F1"/>
                      </a:rPr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DF5A6B-0D54-4F16-82BB-5AB22ABC81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0138" y="3716468"/>
                    <a:ext cx="315387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4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4176021-954D-4B33-86CF-93B0E3CC9DE6}"/>
                      </a:ext>
                    </a:extLst>
                  </p:cNvPr>
                  <p:cNvSpPr txBox="1"/>
                  <p:nvPr/>
                </p:nvSpPr>
                <p:spPr>
                  <a:xfrm>
                    <a:off x="6200138" y="4140200"/>
                    <a:ext cx="315387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dirty="0">
                        <a:latin typeface="CIDFont+F1"/>
                      </a:rPr>
                      <a:t>Settling time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a14:m>
                    <a:r>
                      <a:rPr lang="en-US" b="1" dirty="0">
                        <a:solidFill>
                          <a:srgbClr val="C00000"/>
                        </a:solidFill>
                        <a:latin typeface="CIDFont+F1"/>
                      </a:rPr>
                      <a:t>  </a:t>
                    </a:r>
                    <a14:m>
                      <m:oMath xmlns:m="http://schemas.openxmlformats.org/officeDocument/2006/math"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𝒎𝒔𝒆𝒄</m:t>
                        </m:r>
                      </m:oMath>
                    </a14:m>
                    <a:r>
                      <a:rPr lang="en-US" sz="1800" b="1" i="0" u="none" strike="noStrike" baseline="0" dirty="0">
                        <a:solidFill>
                          <a:srgbClr val="C00000"/>
                        </a:solidFill>
                        <a:latin typeface="CIDFont+F1"/>
                      </a:rPr>
                      <a:t> </a:t>
                    </a:r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4176021-954D-4B33-86CF-93B0E3CC9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0138" y="4140200"/>
                    <a:ext cx="315387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41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86CB7D-E6A7-47EC-BB45-E31EC431232B}"/>
              </a:ext>
            </a:extLst>
          </p:cNvPr>
          <p:cNvGrpSpPr/>
          <p:nvPr/>
        </p:nvGrpSpPr>
        <p:grpSpPr>
          <a:xfrm>
            <a:off x="6390969" y="1187660"/>
            <a:ext cx="5605564" cy="4731359"/>
            <a:chOff x="6390969" y="1187660"/>
            <a:chExt cx="5605564" cy="47313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4A2E3E-AC5B-40B1-9D5A-30D1DAC25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0969" y="2009787"/>
              <a:ext cx="5605564" cy="390923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CF2EB5-4398-4E11-8B63-04B5D1081FA6}"/>
                    </a:ext>
                  </a:extLst>
                </p:cNvPr>
                <p:cNvSpPr txBox="1"/>
                <p:nvPr/>
              </p:nvSpPr>
              <p:spPr>
                <a:xfrm>
                  <a:off x="8581297" y="3465123"/>
                  <a:ext cx="31538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CIDFont+F1"/>
                    </a:rPr>
                    <a:t>Steady State Value </a:t>
                  </a:r>
                  <a14:m>
                    <m:oMath xmlns:m="http://schemas.openxmlformats.org/officeDocument/2006/math">
                      <m:r>
                        <a:rPr lang="en-US" sz="18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𝟏𝟓𝟎</m:t>
                      </m:r>
                    </m:oMath>
                  </a14:m>
                  <a:r>
                    <a:rPr lang="en-US" sz="1800" b="0" i="0" u="none" strike="noStrike" baseline="0" dirty="0">
                      <a:latin typeface="CIDFont+F1"/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CF2EB5-4398-4E11-8B63-04B5D1081F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1297" y="3465123"/>
                  <a:ext cx="315387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74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CB5B8C-1D6F-46E9-AF8E-7B55EAA15B9C}"/>
                    </a:ext>
                  </a:extLst>
                </p:cNvPr>
                <p:cNvSpPr txBox="1"/>
                <p:nvPr/>
              </p:nvSpPr>
              <p:spPr>
                <a:xfrm>
                  <a:off x="8581297" y="3881632"/>
                  <a:ext cx="31538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CIDFont+F1"/>
                    </a:rPr>
                    <a:t>Steady State Error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𝒔𝒔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  <a:latin typeface="CIDFont+F1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a14:m>
                  <a:r>
                    <a:rPr lang="en-US" sz="1800" b="0" i="0" u="none" strike="noStrike" baseline="0" dirty="0">
                      <a:latin typeface="CIDFont+F1"/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CB5B8C-1D6F-46E9-AF8E-7B55EAA15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1297" y="3881632"/>
                  <a:ext cx="315387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74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549FAF-FFDE-4F8B-B0B3-6221FCBF6410}"/>
                    </a:ext>
                  </a:extLst>
                </p:cNvPr>
                <p:cNvSpPr txBox="1"/>
                <p:nvPr/>
              </p:nvSpPr>
              <p:spPr>
                <a:xfrm>
                  <a:off x="8581297" y="4295532"/>
                  <a:ext cx="31538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CIDFont+F1"/>
                    </a:rPr>
                    <a:t>Settling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  <a:latin typeface="CIDFont+F1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u="none" strike="noStrike" baseline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𝒎𝒔𝒆𝒄</m:t>
                      </m:r>
                    </m:oMath>
                  </a14:m>
                  <a:r>
                    <a:rPr lang="en-US" sz="1800" b="1" i="0" u="none" strike="noStrike" baseline="0" dirty="0">
                      <a:solidFill>
                        <a:srgbClr val="C00000"/>
                      </a:solidFill>
                      <a:latin typeface="CIDFont+F1"/>
                    </a:rPr>
                    <a:t> </a:t>
                  </a:r>
                  <a:endParaRPr lang="en-US" b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549FAF-FFDE-4F8B-B0B3-6221FCBF6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1297" y="4295532"/>
                  <a:ext cx="315387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74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D95003-0707-4A23-B1E0-30F2C3CE08C0}"/>
                </a:ext>
              </a:extLst>
            </p:cNvPr>
            <p:cNvSpPr txBox="1"/>
            <p:nvPr/>
          </p:nvSpPr>
          <p:spPr>
            <a:xfrm>
              <a:off x="7659919" y="1187660"/>
              <a:ext cx="30676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0" u="none" strike="noStrike" baseline="0" dirty="0">
                  <a:latin typeface="CIDFont+F1"/>
                </a:rPr>
                <a:t>Step Response of (PI)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2210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AFCF4B-16A7-4E99-BF56-AE9D01D60EBF}"/>
              </a:ext>
            </a:extLst>
          </p:cNvPr>
          <p:cNvSpPr txBox="1"/>
          <p:nvPr/>
        </p:nvSpPr>
        <p:spPr>
          <a:xfrm>
            <a:off x="65314" y="-2717"/>
            <a:ext cx="12126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baseline="0" dirty="0">
                <a:latin typeface="CIDFont+F1"/>
              </a:rPr>
              <a:t>Testing on Simulink Motor Model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41335-858B-4AA4-B710-15854377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449"/>
            <a:ext cx="12192000" cy="57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3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60A5246-3DC5-449A-B5E1-87D431FE9CD9}"/>
                  </a:ext>
                </a:extLst>
              </p:cNvPr>
              <p:cNvSpPr txBox="1"/>
              <p:nvPr/>
            </p:nvSpPr>
            <p:spPr>
              <a:xfrm>
                <a:off x="3580169" y="243956"/>
                <a:ext cx="35089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IDFont+F1"/>
                  </a:rPr>
                  <a:t>Step input (Reference)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𝒓𝒑𝒎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At fixed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060A5246-3DC5-449A-B5E1-87D431FE9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69" y="243956"/>
                <a:ext cx="3508980" cy="646331"/>
              </a:xfrm>
              <a:prstGeom prst="rect">
                <a:avLst/>
              </a:prstGeom>
              <a:blipFill>
                <a:blip r:embed="rId4"/>
                <a:stretch>
                  <a:fillRect l="-138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3AFE25-25B4-4018-8F84-3573F91AD2AE}"/>
              </a:ext>
            </a:extLst>
          </p:cNvPr>
          <p:cNvSpPr txBox="1"/>
          <p:nvPr/>
        </p:nvSpPr>
        <p:spPr>
          <a:xfrm>
            <a:off x="324465" y="187974"/>
            <a:ext cx="3255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IDFont+F1"/>
              </a:rPr>
              <a:t>Speed performance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80D4E-1CB7-4C3E-A570-7AEDA54AB3B9}"/>
              </a:ext>
            </a:extLst>
          </p:cNvPr>
          <p:cNvGrpSpPr/>
          <p:nvPr/>
        </p:nvGrpSpPr>
        <p:grpSpPr>
          <a:xfrm>
            <a:off x="6304086" y="1061129"/>
            <a:ext cx="5702679" cy="5390336"/>
            <a:chOff x="6372911" y="1061129"/>
            <a:chExt cx="5702679" cy="53903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FDB8F3-2150-4B40-9D4B-8BEB3ECC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2911" y="1878302"/>
              <a:ext cx="5702679" cy="4573163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09B894-F5C6-4824-9B6E-35AB0B3AC8DE}"/>
                </a:ext>
              </a:extLst>
            </p:cNvPr>
            <p:cNvCxnSpPr>
              <a:cxnSpLocks/>
            </p:cNvCxnSpPr>
            <p:nvPr/>
          </p:nvCxnSpPr>
          <p:spPr>
            <a:xfrm>
              <a:off x="6823585" y="2025445"/>
              <a:ext cx="0" cy="429669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4BF657-B550-4C6D-A56A-6EB677179D31}"/>
                    </a:ext>
                  </a:extLst>
                </p:cNvPr>
                <p:cNvSpPr txBox="1"/>
                <p:nvPr/>
              </p:nvSpPr>
              <p:spPr>
                <a:xfrm>
                  <a:off x="10417280" y="1977581"/>
                  <a:ext cx="14748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.≅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4BF657-B550-4C6D-A56A-6EB677179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7280" y="1977581"/>
                  <a:ext cx="14748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7A8B225-631E-4530-9C44-077C32D3EE1D}"/>
                    </a:ext>
                  </a:extLst>
                </p:cNvPr>
                <p:cNvSpPr txBox="1"/>
                <p:nvPr/>
              </p:nvSpPr>
              <p:spPr>
                <a:xfrm>
                  <a:off x="10417280" y="2346913"/>
                  <a:ext cx="16026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𝒔𝒆𝒄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7A8B225-631E-4530-9C44-077C32D3E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7280" y="2346913"/>
                  <a:ext cx="16026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ACFCEFF-40FE-4B7E-856C-48D851C001E3}"/>
                </a:ext>
              </a:extLst>
            </p:cNvPr>
            <p:cNvSpPr txBox="1"/>
            <p:nvPr/>
          </p:nvSpPr>
          <p:spPr>
            <a:xfrm>
              <a:off x="7401689" y="1061129"/>
              <a:ext cx="39706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i="0" u="none" strike="noStrike" baseline="0" dirty="0">
                  <a:latin typeface="CIDFont+F1"/>
                </a:rPr>
                <a:t>Solution:</a:t>
              </a:r>
            </a:p>
            <a:p>
              <a:r>
                <a:rPr lang="en-US" b="1" dirty="0">
                  <a:latin typeface="CIDFont+F1"/>
                </a:rPr>
                <a:t>Using PI controller with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CIDFont+F1"/>
                </a:rPr>
                <a:t>Anti-Windup</a:t>
              </a:r>
              <a:endParaRPr 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22217-33B5-47F6-8195-451B45FCBEE2}"/>
              </a:ext>
            </a:extLst>
          </p:cNvPr>
          <p:cNvGrpSpPr/>
          <p:nvPr/>
        </p:nvGrpSpPr>
        <p:grpSpPr>
          <a:xfrm>
            <a:off x="206481" y="1280229"/>
            <a:ext cx="5702679" cy="5179096"/>
            <a:chOff x="324465" y="1280229"/>
            <a:chExt cx="5702679" cy="51790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6DD5FD-BA22-4204-AD0A-69D27D43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465" y="1878302"/>
              <a:ext cx="5702679" cy="4581023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402149-634E-4674-B501-4B69B2784B22}"/>
                </a:ext>
              </a:extLst>
            </p:cNvPr>
            <p:cNvCxnSpPr>
              <a:cxnSpLocks/>
            </p:cNvCxnSpPr>
            <p:nvPr/>
          </p:nvCxnSpPr>
          <p:spPr>
            <a:xfrm>
              <a:off x="894735" y="2015613"/>
              <a:ext cx="0" cy="429669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8493BD-F7EE-48FE-9B74-D8A814217870}"/>
                </a:ext>
              </a:extLst>
            </p:cNvPr>
            <p:cNvCxnSpPr>
              <a:cxnSpLocks/>
            </p:cNvCxnSpPr>
            <p:nvPr/>
          </p:nvCxnSpPr>
          <p:spPr>
            <a:xfrm>
              <a:off x="2772696" y="2025445"/>
              <a:ext cx="0" cy="4296697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40E695-006F-4886-9BC0-2BF4CE737437}"/>
                    </a:ext>
                  </a:extLst>
                </p:cNvPr>
                <p:cNvSpPr txBox="1"/>
                <p:nvPr/>
              </p:nvSpPr>
              <p:spPr>
                <a:xfrm>
                  <a:off x="4347491" y="1977581"/>
                  <a:ext cx="14748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.≅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𝟓𝟑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40E695-006F-4886-9BC0-2BF4CE737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491" y="1977581"/>
                  <a:ext cx="14748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4EC70B-B863-42AA-8110-AEA933AAC5D5}"/>
                    </a:ext>
                  </a:extLst>
                </p:cNvPr>
                <p:cNvSpPr txBox="1"/>
                <p:nvPr/>
              </p:nvSpPr>
              <p:spPr>
                <a:xfrm>
                  <a:off x="4347491" y="2346913"/>
                  <a:ext cx="160265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𝒔𝒆𝒄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4EC70B-B863-42AA-8110-AEA933AAC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491" y="2346913"/>
                  <a:ext cx="160265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617EADEE-1954-47F4-B1F3-DA2C79E94092}"/>
                </a:ext>
              </a:extLst>
            </p:cNvPr>
            <p:cNvSpPr txBox="1"/>
            <p:nvPr/>
          </p:nvSpPr>
          <p:spPr>
            <a:xfrm>
              <a:off x="2183149" y="1280229"/>
              <a:ext cx="19853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CIDFont+F1"/>
                </a:rPr>
                <a:t>Windup problem</a:t>
              </a:r>
              <a:endParaRPr lang="en-US" sz="1800" b="1" i="0" u="none" strike="noStrike" baseline="0" dirty="0">
                <a:latin typeface="CIDFont+F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25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1C65A-EB4F-447D-9978-9BD52D0553A7}"/>
                  </a:ext>
                </a:extLst>
              </p:cNvPr>
              <p:cNvSpPr txBox="1"/>
              <p:nvPr/>
            </p:nvSpPr>
            <p:spPr>
              <a:xfrm>
                <a:off x="121584" y="196749"/>
                <a:ext cx="11994216" cy="628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n-US" sz="3600" b="1" u="sng" dirty="0">
                    <a:solidFill>
                      <a:schemeClr val="accent1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Current limiter </a:t>
                </a:r>
              </a:p>
              <a:p>
                <a:pPr marL="457200" indent="-4572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magnitude of the three phase current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 is determined by using the reference torque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  <a:p>
                <a:pPr marL="285750" indent="-28575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limit is put on the speed controller output depending on </a:t>
                </a:r>
                <a:r>
                  <a:rPr lang="en-US" sz="2800" u="sng" dirty="0"/>
                  <a:t>permissible maximum winding currents.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400" dirty="0"/>
                  <a:t>From the </a:t>
                </a:r>
                <a:r>
                  <a:rPr lang="en-US" sz="2400" dirty="0" err="1"/>
                  <a:t>E.Bike</a:t>
                </a:r>
                <a:r>
                  <a:rPr lang="en-US" sz="2400" dirty="0"/>
                  <a:t> inverter nameplate: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400" dirty="0"/>
                  <a:t>Operating Power  = 330Watt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400" dirty="0"/>
                  <a:t>Operating voltage = 36-48vDC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400" dirty="0"/>
                  <a:t>For 3-phase inverter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 conduction mode)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 err="1">
                    <a:sym typeface="Wingdings" panose="05000000000000000000" pitchFamily="2" charset="2"/>
                  </a:rPr>
                  <a:t>V</a:t>
                </a:r>
                <a:r>
                  <a:rPr lang="en-US" sz="2400" baseline="-25000" dirty="0" err="1">
                    <a:sym typeface="Wingdings" panose="05000000000000000000" pitchFamily="2" charset="2"/>
                  </a:rPr>
                  <a:t>rms</a:t>
                </a:r>
                <a:r>
                  <a:rPr lang="en-US" sz="2400" baseline="-25000" dirty="0">
                    <a:sym typeface="Wingdings" panose="05000000000000000000" pitchFamily="2" charset="2"/>
                  </a:rPr>
                  <a:t>(line) </a:t>
                </a:r>
                <a:r>
                  <a:rPr lang="en-US" sz="2400" dirty="0">
                    <a:sym typeface="Wingdings" panose="05000000000000000000" pitchFamily="2" charset="2"/>
                  </a:rPr>
                  <a:t> = V</a:t>
                </a:r>
                <a:r>
                  <a:rPr lang="en-US" sz="2400" baseline="-25000" dirty="0">
                    <a:sym typeface="Wingdings" panose="05000000000000000000" pitchFamily="2" charset="2"/>
                  </a:rPr>
                  <a:t>dc</a:t>
                </a:r>
                <a:r>
                  <a:rPr lang="en-US" sz="2400" dirty="0">
                    <a:sym typeface="Wingdings" panose="05000000000000000000" pitchFamily="2" charset="2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= 25.5 : 44 volt</a:t>
                </a:r>
              </a:p>
              <a:p>
                <a:pPr>
                  <a:lnSpc>
                    <a:spcPct val="107000"/>
                  </a:lnSpc>
                </a:pPr>
                <a:r>
                  <a:rPr lang="en-US" sz="28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330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𝑎𝑚𝑝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i="1" baseline="-25000" dirty="0" err="1" smtClean="0">
                        <a:latin typeface="Cambria Math" panose="02040503050406030204" pitchFamily="18" charset="0"/>
                      </a:rPr>
                      <m:t>𝑝𝑒</m:t>
                    </m:r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𝑟𝑚</m:t>
                    </m:r>
                    <m:r>
                      <a:rPr lang="en-US" sz="28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10 amp</a:t>
                </a:r>
                <a:endParaRPr lang="en-US" sz="2800" baseline="-25000" dirty="0"/>
              </a:p>
              <a:p>
                <a:pPr>
                  <a:lnSpc>
                    <a:spcPct val="107000"/>
                  </a:lnSpc>
                </a:pPr>
                <a:r>
                  <a:rPr lang="en-US" sz="2800" dirty="0"/>
                  <a:t>	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1C65A-EB4F-447D-9978-9BD52D055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84" y="196749"/>
                <a:ext cx="11994216" cy="6282874"/>
              </a:xfrm>
              <a:prstGeom prst="rect">
                <a:avLst/>
              </a:prstGeom>
              <a:blipFill>
                <a:blip r:embed="rId2"/>
                <a:stretch>
                  <a:fillRect l="-915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36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FFC01-60C0-4C39-A695-D716CE4391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8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36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IV.</a:t>
                </a:r>
                <a:r>
                  <a:rPr lang="en-US" sz="3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Reference</a:t>
                </a:r>
                <a:r>
                  <a:rPr lang="ar-EG" sz="3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current generator</a:t>
                </a:r>
                <a:endParaRPr lang="en-US" sz="3600" b="1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3600" b="1" dirty="0">
                    <a:latin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dirty="0"/>
                  <a:t>The reference currents for each phase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are function of the value of reference current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and the rotor position.</a:t>
                </a:r>
                <a:endParaRPr lang="ar-EG" sz="3600" b="1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FFC01-60C0-4C39-A695-D716CE439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837747"/>
              </a:xfrm>
              <a:prstGeom prst="rect">
                <a:avLst/>
              </a:prstGeom>
              <a:blipFill>
                <a:blip r:embed="rId2"/>
                <a:stretch>
                  <a:fillRect l="-1500" t="-5316" b="-8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980E84E3-96B6-4379-BF6B-27C8F0F6B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1251636"/>
                  </p:ext>
                </p:extLst>
              </p:nvPr>
            </p:nvGraphicFramePr>
            <p:xfrm>
              <a:off x="5299788" y="1906264"/>
              <a:ext cx="6892212" cy="44437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48702">
                      <a:extLst>
                        <a:ext uri="{9D8B030D-6E8A-4147-A177-3AD203B41FA5}">
                          <a16:colId xmlns:a16="http://schemas.microsoft.com/office/drawing/2014/main" val="2682348005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4179803222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640751621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3161023344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723140172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1611641480"/>
                        </a:ext>
                      </a:extLst>
                    </a:gridCol>
                  </a:tblGrid>
                  <a:tr h="9587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Sector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Rotor position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Active switches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82449154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  - 60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S1 , S6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3473082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60  - 120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S1 , S2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399726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120 - 180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S3 , S2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90028215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180 - 240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S3 , S4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365955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240 - 300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S5 , S4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349260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300 - 360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S5 , S6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𝑟𝑒𝑓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36940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980E84E3-96B6-4379-BF6B-27C8F0F6B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1251636"/>
                  </p:ext>
                </p:extLst>
              </p:nvPr>
            </p:nvGraphicFramePr>
            <p:xfrm>
              <a:off x="5299788" y="1906264"/>
              <a:ext cx="6892212" cy="44437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48702">
                      <a:extLst>
                        <a:ext uri="{9D8B030D-6E8A-4147-A177-3AD203B41FA5}">
                          <a16:colId xmlns:a16="http://schemas.microsoft.com/office/drawing/2014/main" val="2682348005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4179803222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640751621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3161023344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723140172"/>
                        </a:ext>
                      </a:extLst>
                    </a:gridCol>
                    <a:gridCol w="1148702">
                      <a:extLst>
                        <a:ext uri="{9D8B030D-6E8A-4147-A177-3AD203B41FA5}">
                          <a16:colId xmlns:a16="http://schemas.microsoft.com/office/drawing/2014/main" val="1611641480"/>
                        </a:ext>
                      </a:extLst>
                    </a:gridCol>
                  </a:tblGrid>
                  <a:tr h="9587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Sector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Rotor position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Active switches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96" t="-3185" r="-202128" b="-366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71" t="-3185" r="-101058" b="-366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28" t="-3185" r="-1596" b="-366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2449154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  - 60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S1 , S6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96" t="-168750" r="-202128" b="-4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71" t="-168750" r="-101058" b="-4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13473082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60  - 120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S1 , S2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96" t="-271579" r="-202128" b="-40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28" t="-271579" r="-1596" b="-40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399726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120 - 180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S3 , S2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71" t="-367708" r="-10105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28" t="-367708" r="-159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0028215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180 - 240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S3 , S4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96" t="-472632" r="-202128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71" t="-472632" r="-101058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365955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240 - 300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S5 , S4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96" t="-566667" r="-202128" b="-10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28" t="-566667" r="-1596" b="-101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349260"/>
                      </a:ext>
                    </a:extLst>
                  </a:tr>
                  <a:tr h="58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300 - 360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S5 , S6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471" t="-673684" r="-101058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128" t="-673684" r="-1596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369406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2EF2C60-B028-4FFD-9458-8BC44CA61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1169"/>
            <a:ext cx="5192709" cy="4733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6DED4-5AAC-4061-8FA5-35D8EE8912E2}"/>
              </a:ext>
            </a:extLst>
          </p:cNvPr>
          <p:cNvSpPr txBox="1"/>
          <p:nvPr/>
        </p:nvSpPr>
        <p:spPr>
          <a:xfrm>
            <a:off x="5299788" y="6419461"/>
            <a:ext cx="689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current w.r.t rotor positions look up table </a:t>
            </a:r>
          </a:p>
        </p:txBody>
      </p:sp>
    </p:spTree>
    <p:extLst>
      <p:ext uri="{BB962C8B-B14F-4D97-AF65-F5344CB8AC3E}">
        <p14:creationId xmlns:p14="http://schemas.microsoft.com/office/powerpoint/2010/main" val="1070654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1EACF6-5F3B-4457-AFBA-2579E753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90" y="785231"/>
            <a:ext cx="3673151" cy="5679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342703-AF76-4EA3-B83C-FAAE866B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45843"/>
            <a:ext cx="8378891" cy="603449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81E915-5F76-46E6-B74A-21406F29DB6F}"/>
              </a:ext>
            </a:extLst>
          </p:cNvPr>
          <p:cNvSpPr/>
          <p:nvPr/>
        </p:nvSpPr>
        <p:spPr>
          <a:xfrm>
            <a:off x="6839339" y="2463282"/>
            <a:ext cx="1474237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E52D5-880F-4DCD-BF92-06C626CF0BD6}"/>
              </a:ext>
            </a:extLst>
          </p:cNvPr>
          <p:cNvSpPr txBox="1"/>
          <p:nvPr/>
        </p:nvSpPr>
        <p:spPr>
          <a:xfrm>
            <a:off x="0" y="0"/>
            <a:ext cx="12192000" cy="655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Reference</a:t>
            </a:r>
            <a:r>
              <a:rPr lang="ar-EG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generator in </a:t>
            </a:r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simulink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660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E45D5-1341-48CA-9E39-78B3F8A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200602"/>
            <a:ext cx="5900057" cy="6176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DA4B0-2987-4415-A246-AA212E3E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200605"/>
            <a:ext cx="5900057" cy="617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BD558-546F-4B9C-8003-AF599FFC8686}"/>
              </a:ext>
            </a:extLst>
          </p:cNvPr>
          <p:cNvSpPr txBox="1"/>
          <p:nvPr/>
        </p:nvSpPr>
        <p:spPr>
          <a:xfrm>
            <a:off x="314131" y="6377467"/>
            <a:ext cx="569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Back Emf ‘s and currents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CEAFB-CBAB-43D3-B835-34373C33CDAB}"/>
              </a:ext>
            </a:extLst>
          </p:cNvPr>
          <p:cNvSpPr txBox="1"/>
          <p:nvPr/>
        </p:nvSpPr>
        <p:spPr>
          <a:xfrm>
            <a:off x="6338600" y="6350594"/>
            <a:ext cx="5691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Ia_ref</a:t>
            </a:r>
            <a:r>
              <a:rPr lang="en-US" sz="2000" b="1" dirty="0"/>
              <a:t> formation </a:t>
            </a:r>
          </a:p>
        </p:txBody>
      </p:sp>
    </p:spTree>
    <p:extLst>
      <p:ext uri="{BB962C8B-B14F-4D97-AF65-F5344CB8AC3E}">
        <p14:creationId xmlns:p14="http://schemas.microsoft.com/office/powerpoint/2010/main" val="3030357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F02EED-2BA6-4F2E-BC2D-34D1676B960C}"/>
              </a:ext>
            </a:extLst>
          </p:cNvPr>
          <p:cNvGrpSpPr/>
          <p:nvPr/>
        </p:nvGrpSpPr>
        <p:grpSpPr>
          <a:xfrm>
            <a:off x="4447" y="0"/>
            <a:ext cx="12187553" cy="6610393"/>
            <a:chOff x="4447" y="0"/>
            <a:chExt cx="12187553" cy="66103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8CD8A41-87D5-426C-863A-6EE08197C53D}"/>
                </a:ext>
              </a:extLst>
            </p:cNvPr>
            <p:cNvSpPr txBox="1"/>
            <p:nvPr/>
          </p:nvSpPr>
          <p:spPr>
            <a:xfrm>
              <a:off x="4447" y="0"/>
              <a:ext cx="12187553" cy="661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3600" b="1" u="sng" dirty="0">
                  <a:solidFill>
                    <a:schemeClr val="accent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Current control</a:t>
              </a:r>
            </a:p>
            <a:p>
              <a:r>
                <a:rPr lang="en-US" sz="3200" b="1" dirty="0">
                  <a:solidFill>
                    <a:schemeClr val="accent1"/>
                  </a:solidFill>
                </a:rPr>
                <a:t>Approach_1 : Hysteresis current control (</a:t>
              </a:r>
              <a:r>
                <a:rPr lang="en-US" sz="3200" b="0" i="0" dirty="0">
                  <a:solidFill>
                    <a:srgbClr val="050505"/>
                  </a:solidFill>
                  <a:effectLst/>
                  <a:latin typeface="Segoe UI Historic" panose="020B0502040204020203" pitchFamily="34" charset="0"/>
                </a:rPr>
                <a:t>discrete (ON/OFF) mode</a:t>
              </a:r>
              <a:r>
                <a:rPr lang="en-US" sz="3200" b="1" dirty="0">
                  <a:solidFill>
                    <a:schemeClr val="accent1"/>
                  </a:solidFill>
                </a:rPr>
                <a:t>)</a:t>
              </a:r>
            </a:p>
            <a:p>
              <a:endParaRPr lang="en-US" sz="3200" b="1" dirty="0"/>
            </a:p>
            <a:p>
              <a:endParaRPr lang="en-US" sz="3200" b="1" dirty="0"/>
            </a:p>
            <a:p>
              <a:endParaRPr lang="en-US" sz="3200" b="1" dirty="0"/>
            </a:p>
            <a:p>
              <a:endParaRPr lang="en-US" sz="3200" b="1" dirty="0"/>
            </a:p>
            <a:p>
              <a:endParaRPr lang="en-US" sz="3200" b="1" dirty="0"/>
            </a:p>
            <a:p>
              <a:r>
                <a:rPr lang="en-US" sz="3200" b="1" dirty="0">
                  <a:solidFill>
                    <a:schemeClr val="accent1"/>
                  </a:solidFill>
                </a:rPr>
                <a:t>Approach_2 : PI current control (</a:t>
              </a:r>
              <a:r>
                <a:rPr lang="en-US" sz="3200" b="0" i="0" dirty="0">
                  <a:solidFill>
                    <a:srgbClr val="050505"/>
                  </a:solidFill>
                  <a:effectLst/>
                  <a:latin typeface="Segoe UI Historic" panose="020B0502040204020203" pitchFamily="34" charset="0"/>
                </a:rPr>
                <a:t>continuous (analog) mode</a:t>
              </a:r>
              <a:r>
                <a:rPr lang="en-US" sz="3200" b="1" dirty="0">
                  <a:solidFill>
                    <a:schemeClr val="accent1"/>
                  </a:solidFill>
                </a:rPr>
                <a:t>)</a:t>
              </a:r>
            </a:p>
            <a:p>
              <a:endParaRPr lang="en-US" sz="3200" b="1" dirty="0"/>
            </a:p>
            <a:p>
              <a:endParaRPr lang="en-US" sz="3200" b="1" dirty="0"/>
            </a:p>
            <a:p>
              <a:endParaRPr lang="en-US" sz="3200" b="1" dirty="0"/>
            </a:p>
            <a:p>
              <a:endParaRPr lang="en-US" sz="3200" b="1" dirty="0"/>
            </a:p>
            <a:p>
              <a:r>
                <a:rPr lang="en-US" sz="3200" b="1" dirty="0"/>
                <a:t> </a:t>
              </a:r>
            </a:p>
          </p:txBody>
        </p:sp>
        <p:pic>
          <p:nvPicPr>
            <p:cNvPr id="4098" name="Picture 2" descr="لا يتوفر وصف.">
              <a:extLst>
                <a:ext uri="{FF2B5EF4-FFF2-40B4-BE49-F238E27FC236}">
                  <a16:creationId xmlns:a16="http://schemas.microsoft.com/office/drawing/2014/main" id="{A58D1DD8-5B39-45FF-8F63-10B5502312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18" b="22903"/>
            <a:stretch/>
          </p:blipFill>
          <p:spPr bwMode="auto">
            <a:xfrm>
              <a:off x="2345427" y="1147664"/>
              <a:ext cx="7899585" cy="217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لا يتوفر وصف.">
              <a:extLst>
                <a:ext uri="{FF2B5EF4-FFF2-40B4-BE49-F238E27FC236}">
                  <a16:creationId xmlns:a16="http://schemas.microsoft.com/office/drawing/2014/main" id="{B5FEC9C1-6F1C-4CF0-957C-3A3FED74D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983" y="4226157"/>
              <a:ext cx="7628882" cy="217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6B16C7-A36C-40B2-9A9F-9408219CF48D}"/>
                    </a:ext>
                  </a:extLst>
                </p:cNvPr>
                <p:cNvSpPr txBox="1"/>
                <p:nvPr/>
              </p:nvSpPr>
              <p:spPr>
                <a:xfrm>
                  <a:off x="265853" y="4547418"/>
                  <a:ext cx="4124130" cy="1531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ambria Math" panose="02040503050406030204" pitchFamily="18" charset="0"/>
                    </a:rPr>
                    <a:t>Empirical guide lines for tuning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ambria Math" panose="02040503050406030204" pitchFamily="18" charset="0"/>
                    </a:rPr>
                    <a:t> : </a:t>
                  </a:r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∗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6B16C7-A36C-40B2-9A9F-9408219CF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853" y="4547418"/>
                  <a:ext cx="4124130" cy="1531510"/>
                </a:xfrm>
                <a:prstGeom prst="rect">
                  <a:avLst/>
                </a:prstGeom>
                <a:blipFill>
                  <a:blip r:embed="rId4"/>
                  <a:stretch>
                    <a:fillRect l="-1331" t="-2789" r="-2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58BF955-2CAD-46E1-AD71-0D545C0234CB}"/>
                    </a:ext>
                  </a:extLst>
                </p:cNvPr>
                <p:cNvSpPr txBox="1"/>
                <p:nvPr/>
              </p:nvSpPr>
              <p:spPr>
                <a:xfrm>
                  <a:off x="2576052" y="1884492"/>
                  <a:ext cx="1150374" cy="429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58BF955-2CAD-46E1-AD71-0D545C023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052" y="1884492"/>
                  <a:ext cx="1150374" cy="429220"/>
                </a:xfrm>
                <a:prstGeom prst="rect">
                  <a:avLst/>
                </a:prstGeom>
                <a:blipFill>
                  <a:blip r:embed="rId5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4F20BE4-C29E-4D1A-AAD5-C3053D97FF5B}"/>
                    </a:ext>
                  </a:extLst>
                </p:cNvPr>
                <p:cNvSpPr txBox="1"/>
                <p:nvPr/>
              </p:nvSpPr>
              <p:spPr>
                <a:xfrm>
                  <a:off x="2495066" y="2432333"/>
                  <a:ext cx="122118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𝒍𝒊𝒏𝒆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4F20BE4-C29E-4D1A-AAD5-C3053D97F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066" y="2432333"/>
                  <a:ext cx="1221181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5DD7F-923B-4958-BC20-B5BE9D3B31C7}"/>
                    </a:ext>
                  </a:extLst>
                </p:cNvPr>
                <p:cNvSpPr txBox="1"/>
                <p:nvPr/>
              </p:nvSpPr>
              <p:spPr>
                <a:xfrm>
                  <a:off x="4389983" y="4191019"/>
                  <a:ext cx="1150374" cy="429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5DD7F-923B-4958-BC20-B5BE9D3B3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983" y="4191019"/>
                  <a:ext cx="1150374" cy="429220"/>
                </a:xfrm>
                <a:prstGeom prst="rect">
                  <a:avLst/>
                </a:prstGeom>
                <a:blipFill>
                  <a:blip r:embed="rId7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A905B4-CF5C-4508-B034-AA46A0689FEB}"/>
                    </a:ext>
                  </a:extLst>
                </p:cNvPr>
                <p:cNvSpPr txBox="1"/>
                <p:nvPr/>
              </p:nvSpPr>
              <p:spPr>
                <a:xfrm>
                  <a:off x="4324963" y="5337517"/>
                  <a:ext cx="122118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𝒍𝒊𝒏𝒆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A905B4-CF5C-4508-B034-AA46A0689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963" y="5337517"/>
                  <a:ext cx="122118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1200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43AE8-CBFB-403D-BA64-285F469E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3" y="377046"/>
            <a:ext cx="11197513" cy="61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3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ED2AA-0880-4C8C-87F1-C29517B32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D9BC27-15D0-449B-9AAB-E0789FDB5916}"/>
              </a:ext>
            </a:extLst>
          </p:cNvPr>
          <p:cNvGrpSpPr/>
          <p:nvPr/>
        </p:nvGrpSpPr>
        <p:grpSpPr>
          <a:xfrm>
            <a:off x="366085" y="254384"/>
            <a:ext cx="3327618" cy="1039666"/>
            <a:chOff x="548882" y="2413030"/>
            <a:chExt cx="3984173" cy="12180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C222F4-90E9-4FF4-A992-4C856BB1B6F7}"/>
                </a:ext>
              </a:extLst>
            </p:cNvPr>
            <p:cNvSpPr txBox="1"/>
            <p:nvPr/>
          </p:nvSpPr>
          <p:spPr>
            <a:xfrm>
              <a:off x="1788402" y="2629292"/>
              <a:ext cx="2744653" cy="874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333"/>
                </a:lnSpc>
              </a:pPr>
              <a:r>
                <a:rPr lang="en-US" sz="4267" b="1" dirty="0">
                  <a:solidFill>
                    <a:schemeClr val="accent1"/>
                  </a:solidFill>
                  <a:latin typeface="+mj-lt"/>
                </a:rPr>
                <a:t>Hardware</a:t>
              </a:r>
              <a:endParaRPr lang="en-US" sz="2667" b="1" dirty="0">
                <a:solidFill>
                  <a:schemeClr val="accent1"/>
                </a:solidFill>
                <a:latin typeface="+mj-lt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9A8396-8073-4A8C-90F9-C83A52621467}"/>
                </a:ext>
              </a:extLst>
            </p:cNvPr>
            <p:cNvGrpSpPr/>
            <p:nvPr/>
          </p:nvGrpSpPr>
          <p:grpSpPr>
            <a:xfrm>
              <a:off x="548882" y="2413030"/>
              <a:ext cx="1239524" cy="1218094"/>
              <a:chOff x="7230741" y="812368"/>
              <a:chExt cx="1138966" cy="113896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41627A6-9677-4B18-98DE-24E86A905571}"/>
                  </a:ext>
                </a:extLst>
              </p:cNvPr>
              <p:cNvSpPr/>
              <p:nvPr/>
            </p:nvSpPr>
            <p:spPr>
              <a:xfrm>
                <a:off x="7286715" y="868343"/>
                <a:ext cx="1027015" cy="102701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A2F6007-1091-45AF-BB0C-1F54F64AD226}"/>
                  </a:ext>
                </a:extLst>
              </p:cNvPr>
              <p:cNvSpPr/>
              <p:nvPr/>
            </p:nvSpPr>
            <p:spPr>
              <a:xfrm>
                <a:off x="7230741" y="812368"/>
                <a:ext cx="1138966" cy="113896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pic>
            <p:nvPicPr>
              <p:cNvPr id="8" name="Picture 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A4043AE-2EC6-42CD-937C-F976B5416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358" y="957985"/>
                <a:ext cx="847731" cy="84773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EDFA5-90EE-4DF2-B063-AF3CAC785B43}"/>
              </a:ext>
            </a:extLst>
          </p:cNvPr>
          <p:cNvGrpSpPr/>
          <p:nvPr/>
        </p:nvGrpSpPr>
        <p:grpSpPr>
          <a:xfrm>
            <a:off x="678563" y="1497045"/>
            <a:ext cx="3421726" cy="4068959"/>
            <a:chOff x="205982" y="1531973"/>
            <a:chExt cx="2802052" cy="35223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BBEF0E-54C9-47F5-85C4-48460DF47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78" r="14005"/>
            <a:stretch/>
          </p:blipFill>
          <p:spPr>
            <a:xfrm flipH="1">
              <a:off x="205983" y="1531973"/>
              <a:ext cx="2802051" cy="176115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8354CD-3A12-41E9-9EFD-849307072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801"/>
            <a:stretch/>
          </p:blipFill>
          <p:spPr>
            <a:xfrm flipH="1">
              <a:off x="205982" y="3293132"/>
              <a:ext cx="2802050" cy="1761159"/>
            </a:xfrm>
            <a:prstGeom prst="rect">
              <a:avLst/>
            </a:prstGeom>
            <a:ln w="38100">
              <a:noFill/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F830CC2-915D-49F8-858E-983265111B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4"/>
          <a:stretch/>
        </p:blipFill>
        <p:spPr bwMode="auto">
          <a:xfrm>
            <a:off x="8609384" y="1294051"/>
            <a:ext cx="2904053" cy="41479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9068D5-69FA-40D5-9147-3546F64F1486}"/>
              </a:ext>
            </a:extLst>
          </p:cNvPr>
          <p:cNvCxnSpPr>
            <a:cxnSpLocks/>
          </p:cNvCxnSpPr>
          <p:nvPr/>
        </p:nvCxnSpPr>
        <p:spPr>
          <a:xfrm>
            <a:off x="4643856" y="3820631"/>
            <a:ext cx="2904057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82491B-0FD3-4B89-9AAF-0587834796EA}"/>
              </a:ext>
            </a:extLst>
          </p:cNvPr>
          <p:cNvSpPr txBox="1"/>
          <p:nvPr/>
        </p:nvSpPr>
        <p:spPr>
          <a:xfrm>
            <a:off x="1038359" y="5769000"/>
            <a:ext cx="301832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accent1"/>
                </a:solidFill>
                <a:latin typeface="+mj-lt"/>
              </a:rPr>
              <a:t>From Here (one Leg)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07B8C-ED38-4BEB-A926-FA15C334695A}"/>
              </a:ext>
            </a:extLst>
          </p:cNvPr>
          <p:cNvSpPr txBox="1"/>
          <p:nvPr/>
        </p:nvSpPr>
        <p:spPr>
          <a:xfrm>
            <a:off x="7845227" y="557327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                To There 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(3phase open loop inverter)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F1ACD6-0E97-4760-AE20-21B93759F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4" y="1927905"/>
            <a:ext cx="2359800" cy="1501095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90396892"/>
      </p:ext>
    </p:extLst>
  </p:cSld>
  <p:clrMapOvr>
    <a:masterClrMapping/>
  </p:clrMapOvr>
  <p:transition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A0E78-251D-4431-A3B7-A2849B90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340751"/>
            <a:ext cx="11470640" cy="61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013684-9E6C-4CEC-A607-8A01AEBB69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482162"/>
                  </p:ext>
                </p:extLst>
              </p:nvPr>
            </p:nvGraphicFramePr>
            <p:xfrm>
              <a:off x="446313" y="1228531"/>
              <a:ext cx="11299371" cy="37605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6457">
                      <a:extLst>
                        <a:ext uri="{9D8B030D-6E8A-4147-A177-3AD203B41FA5}">
                          <a16:colId xmlns:a16="http://schemas.microsoft.com/office/drawing/2014/main" val="242703355"/>
                        </a:ext>
                      </a:extLst>
                    </a:gridCol>
                    <a:gridCol w="3766457">
                      <a:extLst>
                        <a:ext uri="{9D8B030D-6E8A-4147-A177-3AD203B41FA5}">
                          <a16:colId xmlns:a16="http://schemas.microsoft.com/office/drawing/2014/main" val="3075182946"/>
                        </a:ext>
                      </a:extLst>
                    </a:gridCol>
                    <a:gridCol w="3766457">
                      <a:extLst>
                        <a:ext uri="{9D8B030D-6E8A-4147-A177-3AD203B41FA5}">
                          <a16:colId xmlns:a16="http://schemas.microsoft.com/office/drawing/2014/main" val="629909916"/>
                        </a:ext>
                      </a:extLst>
                    </a:gridCol>
                  </a:tblGrid>
                  <a:tr h="531845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Hysteresis current control 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PI current control 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2778428"/>
                      </a:ext>
                    </a:extLst>
                  </a:tr>
                  <a:tr h="676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Design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Easy, no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Require calculations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879642"/>
                      </a:ext>
                    </a:extLst>
                  </a:tr>
                  <a:tr h="676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Control action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 controller produces a discontinuous ON/OFF signal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 controller emits an analog output signal, so it need PWM module.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886608"/>
                      </a:ext>
                    </a:extLst>
                  </a:tr>
                  <a:tr h="676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Switching frequency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Undefined so, it is difficult to design a filter to suppress switching harmonics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𝑠𝑤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𝑐𝑎𝑟𝑟𝑖𝑒𝑟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r>
                            <a:rPr lang="en-US" sz="2400" dirty="0"/>
                            <a:t>Easy to design a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85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013684-9E6C-4CEC-A607-8A01AEBB69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482162"/>
                  </p:ext>
                </p:extLst>
              </p:nvPr>
            </p:nvGraphicFramePr>
            <p:xfrm>
              <a:off x="446313" y="1228531"/>
              <a:ext cx="11299371" cy="37605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6457">
                      <a:extLst>
                        <a:ext uri="{9D8B030D-6E8A-4147-A177-3AD203B41FA5}">
                          <a16:colId xmlns:a16="http://schemas.microsoft.com/office/drawing/2014/main" val="242703355"/>
                        </a:ext>
                      </a:extLst>
                    </a:gridCol>
                    <a:gridCol w="3766457">
                      <a:extLst>
                        <a:ext uri="{9D8B030D-6E8A-4147-A177-3AD203B41FA5}">
                          <a16:colId xmlns:a16="http://schemas.microsoft.com/office/drawing/2014/main" val="3075182946"/>
                        </a:ext>
                      </a:extLst>
                    </a:gridCol>
                    <a:gridCol w="3766457">
                      <a:extLst>
                        <a:ext uri="{9D8B030D-6E8A-4147-A177-3AD203B41FA5}">
                          <a16:colId xmlns:a16="http://schemas.microsoft.com/office/drawing/2014/main" val="629909916"/>
                        </a:ext>
                      </a:extLst>
                    </a:gridCol>
                  </a:tblGrid>
                  <a:tr h="531845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Hysteresis current control 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PI current control 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27784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Design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62" t="-67143" r="-100324" b="-2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162" t="-67143" r="-324" b="-2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87964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Control action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 controller produces a discontinuous ON/OFF signal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The controller emits an analog output signal, so it need PWM module.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088660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Switching frequency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Undefined so, it is difficult to design a filter to suppress switching harmonics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162" t="-220513" r="-324" b="-1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85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BC69C83-4FB1-4561-A43C-FB90936269C1}"/>
              </a:ext>
            </a:extLst>
          </p:cNvPr>
          <p:cNvSpPr txBox="1"/>
          <p:nvPr/>
        </p:nvSpPr>
        <p:spPr>
          <a:xfrm>
            <a:off x="2104330" y="345440"/>
            <a:ext cx="7983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Comparison between Hysteresis &amp; PI current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7D6DA-60D5-48DE-8523-18C414DFE3BE}"/>
              </a:ext>
            </a:extLst>
          </p:cNvPr>
          <p:cNvSpPr txBox="1"/>
          <p:nvPr/>
        </p:nvSpPr>
        <p:spPr>
          <a:xfrm>
            <a:off x="4036043" y="5709920"/>
            <a:ext cx="411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Hysteresis control is preferable</a:t>
            </a:r>
          </a:p>
        </p:txBody>
      </p:sp>
    </p:spTree>
    <p:extLst>
      <p:ext uri="{BB962C8B-B14F-4D97-AF65-F5344CB8AC3E}">
        <p14:creationId xmlns:p14="http://schemas.microsoft.com/office/powerpoint/2010/main" val="1343297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4FC9-2168-4370-9C11-2176237ACD50}"/>
              </a:ext>
            </a:extLst>
          </p:cNvPr>
          <p:cNvSpPr txBox="1"/>
          <p:nvPr/>
        </p:nvSpPr>
        <p:spPr>
          <a:xfrm>
            <a:off x="0" y="0"/>
            <a:ext cx="12192000" cy="14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of BLDC drives with and without Hysteresis Current Controller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DB77-99A0-4278-AA08-733306DB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54" y="694493"/>
            <a:ext cx="10714491" cy="58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7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B6247-191E-4FE5-A402-493F255F1FF9}"/>
              </a:ext>
            </a:extLst>
          </p:cNvPr>
          <p:cNvSpPr txBox="1"/>
          <p:nvPr/>
        </p:nvSpPr>
        <p:spPr>
          <a:xfrm>
            <a:off x="0" y="385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speed control of the BLDC motor in </a:t>
            </a:r>
            <a:r>
              <a:rPr lang="en-US" sz="4000" b="1" dirty="0" err="1">
                <a:solidFill>
                  <a:schemeClr val="accent1"/>
                </a:solidFill>
              </a:rPr>
              <a:t>simulink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2A155-41AD-4573-988B-515CC273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449"/>
            <a:ext cx="12192000" cy="57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7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4FC9-2168-4370-9C11-2176237ACD50}"/>
              </a:ext>
            </a:extLst>
          </p:cNvPr>
          <p:cNvSpPr txBox="1"/>
          <p:nvPr/>
        </p:nvSpPr>
        <p:spPr>
          <a:xfrm>
            <a:off x="0" y="0"/>
            <a:ext cx="12192000" cy="229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Performance at different load torques and at different reference speeds </a:t>
            </a:r>
            <a:endParaRPr lang="ar-E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different load torques</a:t>
            </a:r>
            <a:endParaRPr lang="ar-EG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motor dynamic behavior is analyzed when different load torques is applied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time t = 2s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the same speed (</a:t>
            </a: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150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rpm).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5F913A-D157-4AD4-B442-A60D8FE5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49903"/>
              </p:ext>
            </p:extLst>
          </p:nvPr>
        </p:nvGraphicFramePr>
        <p:xfrm>
          <a:off x="8358674" y="1614419"/>
          <a:ext cx="3750903" cy="188741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48004">
                  <a:extLst>
                    <a:ext uri="{9D8B030D-6E8A-4147-A177-3AD203B41FA5}">
                      <a16:colId xmlns:a16="http://schemas.microsoft.com/office/drawing/2014/main" val="4184531874"/>
                    </a:ext>
                  </a:extLst>
                </a:gridCol>
                <a:gridCol w="1642187">
                  <a:extLst>
                    <a:ext uri="{9D8B030D-6E8A-4147-A177-3AD203B41FA5}">
                      <a16:colId xmlns:a16="http://schemas.microsoft.com/office/drawing/2014/main" val="195063221"/>
                    </a:ext>
                  </a:extLst>
                </a:gridCol>
                <a:gridCol w="1360712">
                  <a:extLst>
                    <a:ext uri="{9D8B030D-6E8A-4147-A177-3AD203B41FA5}">
                      <a16:colId xmlns:a16="http://schemas.microsoft.com/office/drawing/2014/main" val="4271521359"/>
                    </a:ext>
                  </a:extLst>
                </a:gridCol>
              </a:tblGrid>
              <a:tr h="550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Load torque (</a:t>
                      </a:r>
                      <a:r>
                        <a:rPr lang="en-US" sz="2400" dirty="0" err="1">
                          <a:effectLst/>
                        </a:rPr>
                        <a:t>N.m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Speed fall%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1871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3719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0868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75981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34E89-768D-4E28-B3B0-68145565DF99}"/>
              </a:ext>
            </a:extLst>
          </p:cNvPr>
          <p:cNvGrpSpPr/>
          <p:nvPr/>
        </p:nvGrpSpPr>
        <p:grpSpPr>
          <a:xfrm>
            <a:off x="82423" y="1439248"/>
            <a:ext cx="8193831" cy="5243804"/>
            <a:chOff x="82422" y="1439248"/>
            <a:chExt cx="8193831" cy="52438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E0657A-720B-4420-9EEF-F0C53B62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422" y="1439248"/>
              <a:ext cx="8193831" cy="524380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8F10FDA-F2A9-465C-A636-00C84875ACA1}"/>
                </a:ext>
              </a:extLst>
            </p:cNvPr>
            <p:cNvGrpSpPr/>
            <p:nvPr/>
          </p:nvGrpSpPr>
          <p:grpSpPr>
            <a:xfrm>
              <a:off x="4188474" y="1967299"/>
              <a:ext cx="1240776" cy="695418"/>
              <a:chOff x="4188474" y="1967299"/>
              <a:chExt cx="1240776" cy="69541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BD4AF3-E9F1-44BD-9085-646D74EE0C92}"/>
                  </a:ext>
                </a:extLst>
              </p:cNvPr>
              <p:cNvCxnSpPr/>
              <p:nvPr/>
            </p:nvCxnSpPr>
            <p:spPr>
              <a:xfrm flipH="1" flipV="1">
                <a:off x="4188474" y="1967299"/>
                <a:ext cx="690466" cy="40860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86C4EA-4FF3-47F5-938D-4047D96C0415}"/>
                  </a:ext>
                </a:extLst>
              </p:cNvPr>
              <p:cNvSpPr txBox="1"/>
              <p:nvPr/>
            </p:nvSpPr>
            <p:spPr>
              <a:xfrm>
                <a:off x="4878940" y="2293385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C1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D3AFBF-311C-440A-B4E4-7F82E4BDB78B}"/>
                </a:ext>
              </a:extLst>
            </p:cNvPr>
            <p:cNvGrpSpPr/>
            <p:nvPr/>
          </p:nvGrpSpPr>
          <p:grpSpPr>
            <a:xfrm>
              <a:off x="3847819" y="2319575"/>
              <a:ext cx="1195186" cy="727241"/>
              <a:chOff x="4188474" y="1976824"/>
              <a:chExt cx="1195186" cy="727241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91D0421-E6B8-4907-82B0-7F9EB540D8C0}"/>
                  </a:ext>
                </a:extLst>
              </p:cNvPr>
              <p:cNvCxnSpPr/>
              <p:nvPr/>
            </p:nvCxnSpPr>
            <p:spPr>
              <a:xfrm flipH="1" flipV="1">
                <a:off x="4188474" y="1976824"/>
                <a:ext cx="690466" cy="408601"/>
              </a:xfrm>
              <a:prstGeom prst="straightConnector1">
                <a:avLst/>
              </a:prstGeom>
              <a:ln w="25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3FDDC1-7B8D-43CB-8FB6-434E6ACE1F71}"/>
                  </a:ext>
                </a:extLst>
              </p:cNvPr>
              <p:cNvSpPr txBox="1"/>
              <p:nvPr/>
            </p:nvSpPr>
            <p:spPr>
              <a:xfrm>
                <a:off x="4833350" y="2334733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0C06A2-AF42-4524-A6D3-4230F1758519}"/>
                </a:ext>
              </a:extLst>
            </p:cNvPr>
            <p:cNvGrpSpPr/>
            <p:nvPr/>
          </p:nvGrpSpPr>
          <p:grpSpPr>
            <a:xfrm>
              <a:off x="3977749" y="2153928"/>
              <a:ext cx="1240776" cy="693455"/>
              <a:chOff x="4187404" y="1967299"/>
              <a:chExt cx="1240776" cy="693455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8A7B16-CD2B-44B2-9856-2E9945C95730}"/>
                  </a:ext>
                </a:extLst>
              </p:cNvPr>
              <p:cNvCxnSpPr/>
              <p:nvPr/>
            </p:nvCxnSpPr>
            <p:spPr>
              <a:xfrm flipH="1" flipV="1">
                <a:off x="4187404" y="1967299"/>
                <a:ext cx="690466" cy="40860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90F7B1-789B-48E7-A175-C38D0727D8C9}"/>
                  </a:ext>
                </a:extLst>
              </p:cNvPr>
              <p:cNvSpPr txBox="1"/>
              <p:nvPr/>
            </p:nvSpPr>
            <p:spPr>
              <a:xfrm>
                <a:off x="4877870" y="2291422"/>
                <a:ext cx="550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1416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4FC9-2168-4370-9C11-2176237ACD50}"/>
              </a:ext>
            </a:extLst>
          </p:cNvPr>
          <p:cNvSpPr txBox="1"/>
          <p:nvPr/>
        </p:nvSpPr>
        <p:spPr>
          <a:xfrm>
            <a:off x="0" y="0"/>
            <a:ext cx="12192000" cy="229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Speed Performance at different load torques and at different reference speeds </a:t>
            </a:r>
            <a:endParaRPr lang="ar-EG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different reference speed </a:t>
            </a:r>
            <a:endParaRPr lang="ar-EG" sz="18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motor dynamic behavior is analyzed when same load torque (</a:t>
            </a:r>
            <a:r>
              <a:rPr lang="en-US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1N.m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is applied.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5F913A-D157-4AD4-B442-A60D8FE51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8946"/>
              </p:ext>
            </p:extLst>
          </p:nvPr>
        </p:nvGraphicFramePr>
        <p:xfrm>
          <a:off x="8358674" y="1614419"/>
          <a:ext cx="3750903" cy="152491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48004">
                  <a:extLst>
                    <a:ext uri="{9D8B030D-6E8A-4147-A177-3AD203B41FA5}">
                      <a16:colId xmlns:a16="http://schemas.microsoft.com/office/drawing/2014/main" val="4184531874"/>
                    </a:ext>
                  </a:extLst>
                </a:gridCol>
                <a:gridCol w="1642187">
                  <a:extLst>
                    <a:ext uri="{9D8B030D-6E8A-4147-A177-3AD203B41FA5}">
                      <a16:colId xmlns:a16="http://schemas.microsoft.com/office/drawing/2014/main" val="195063221"/>
                    </a:ext>
                  </a:extLst>
                </a:gridCol>
                <a:gridCol w="1360712">
                  <a:extLst>
                    <a:ext uri="{9D8B030D-6E8A-4147-A177-3AD203B41FA5}">
                      <a16:colId xmlns:a16="http://schemas.microsoft.com/office/drawing/2014/main" val="4271521359"/>
                    </a:ext>
                  </a:extLst>
                </a:gridCol>
              </a:tblGrid>
              <a:tr h="550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Curve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Speed </a:t>
                      </a:r>
                      <a:endParaRPr lang="ar-EG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(rpm)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Settling time (sec)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1871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83719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0868"/>
                  </a:ext>
                </a:extLst>
              </a:tr>
              <a:tr h="316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47598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8C322B9-259E-452D-B7B4-3C6DDCA3C7D5}"/>
              </a:ext>
            </a:extLst>
          </p:cNvPr>
          <p:cNvGrpSpPr/>
          <p:nvPr/>
        </p:nvGrpSpPr>
        <p:grpSpPr>
          <a:xfrm>
            <a:off x="82422" y="1439247"/>
            <a:ext cx="8193829" cy="5243804"/>
            <a:chOff x="82422" y="1439247"/>
            <a:chExt cx="8193829" cy="5243804"/>
          </a:xfrm>
        </p:grpSpPr>
        <p:pic>
          <p:nvPicPr>
            <p:cNvPr id="17" name="Picture 2" descr="لا يتوفر وصف.">
              <a:extLst>
                <a:ext uri="{FF2B5EF4-FFF2-40B4-BE49-F238E27FC236}">
                  <a16:creationId xmlns:a16="http://schemas.microsoft.com/office/drawing/2014/main" id="{97B25E82-A11F-4C02-8667-5611A5FF7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2" y="1439247"/>
              <a:ext cx="8193829" cy="524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839745-FBF2-4A9B-B32E-FE90562727FB}"/>
                </a:ext>
              </a:extLst>
            </p:cNvPr>
            <p:cNvSpPr txBox="1"/>
            <p:nvPr/>
          </p:nvSpPr>
          <p:spPr>
            <a:xfrm>
              <a:off x="5431391" y="3074470"/>
              <a:ext cx="550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B0309-C9C4-4215-AABC-1F03C9E40331}"/>
                </a:ext>
              </a:extLst>
            </p:cNvPr>
            <p:cNvSpPr txBox="1"/>
            <p:nvPr/>
          </p:nvSpPr>
          <p:spPr>
            <a:xfrm>
              <a:off x="5431391" y="4475201"/>
              <a:ext cx="550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</a:t>
              </a:r>
              <a:r>
                <a:rPr lang="ar-EG" sz="2400" dirty="0">
                  <a:solidFill>
                    <a:schemeClr val="accent6"/>
                  </a:solidFill>
                </a:rPr>
                <a:t>1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319E8-E5FF-4C94-AD80-BB9214B56A04}"/>
                </a:ext>
              </a:extLst>
            </p:cNvPr>
            <p:cNvSpPr txBox="1"/>
            <p:nvPr/>
          </p:nvSpPr>
          <p:spPr>
            <a:xfrm>
              <a:off x="5431391" y="1673323"/>
              <a:ext cx="550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</a:t>
              </a:r>
              <a:r>
                <a:rPr lang="ar-EG" sz="2400" dirty="0">
                  <a:solidFill>
                    <a:srgbClr val="0070C0"/>
                  </a:solidFill>
                </a:rPr>
                <a:t>3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24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416EF21-2F8C-48AB-ACE8-D3C8626222F2}"/>
              </a:ext>
            </a:extLst>
          </p:cNvPr>
          <p:cNvSpPr>
            <a:spLocks noGrp="1"/>
          </p:cNvSpPr>
          <p:nvPr/>
        </p:nvSpPr>
        <p:spPr>
          <a:xfrm>
            <a:off x="1288895" y="5460206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9DAE2E72-BCA1-4D3A-960F-8FB51E162E47}"/>
              </a:ext>
            </a:extLst>
          </p:cNvPr>
          <p:cNvSpPr txBox="1">
            <a:spLocks/>
          </p:cNvSpPr>
          <p:nvPr/>
        </p:nvSpPr>
        <p:spPr>
          <a:xfrm>
            <a:off x="402709" y="44054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Timeline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2C847-F965-4FE9-95BE-725E73C027F2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81400" y="3486195"/>
            <a:ext cx="1152144" cy="10229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87D524B-CB53-4A1B-BA81-C78569A49189}"/>
              </a:ext>
            </a:extLst>
          </p:cNvPr>
          <p:cNvSpPr/>
          <p:nvPr/>
        </p:nvSpPr>
        <p:spPr>
          <a:xfrm>
            <a:off x="2579215" y="3409995"/>
            <a:ext cx="182880" cy="182880"/>
          </a:xfrm>
          <a:prstGeom prst="ellipse">
            <a:avLst/>
          </a:prstGeom>
          <a:solidFill>
            <a:srgbClr val="FF6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rgbClr val="0B5494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FBACBB-3210-4A7F-80AD-5660BA8D0541}"/>
              </a:ext>
            </a:extLst>
          </p:cNvPr>
          <p:cNvSpPr/>
          <p:nvPr/>
        </p:nvSpPr>
        <p:spPr>
          <a:xfrm>
            <a:off x="2515840" y="3352025"/>
            <a:ext cx="292608" cy="292608"/>
          </a:xfrm>
          <a:prstGeom prst="ellipse">
            <a:avLst/>
          </a:prstGeom>
          <a:noFill/>
          <a:ln>
            <a:solidFill>
              <a:srgbClr val="FF6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D2C4A0-8293-426E-ACE0-D8D19898BEC7}"/>
              </a:ext>
            </a:extLst>
          </p:cNvPr>
          <p:cNvSpPr/>
          <p:nvPr/>
        </p:nvSpPr>
        <p:spPr>
          <a:xfrm>
            <a:off x="2433544" y="3267824"/>
            <a:ext cx="457200" cy="457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E402B-A472-4FF3-8EC0-E2F71CAA7C9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2905734" y="3496424"/>
            <a:ext cx="1152144" cy="10229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D65768F-FF23-4BDA-9972-FCC8B79ED827}"/>
              </a:ext>
            </a:extLst>
          </p:cNvPr>
          <p:cNvSpPr/>
          <p:nvPr/>
        </p:nvSpPr>
        <p:spPr>
          <a:xfrm>
            <a:off x="4188559" y="3420224"/>
            <a:ext cx="182880" cy="182880"/>
          </a:xfrm>
          <a:prstGeom prst="ellipse">
            <a:avLst/>
          </a:prstGeom>
          <a:solidFill>
            <a:srgbClr val="0B5494"/>
          </a:solidFill>
          <a:ln>
            <a:solidFill>
              <a:srgbClr val="0B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rgbClr val="0B5494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65B54-58E8-4ADD-B1E1-C7FA7456C058}"/>
              </a:ext>
            </a:extLst>
          </p:cNvPr>
          <p:cNvSpPr/>
          <p:nvPr/>
        </p:nvSpPr>
        <p:spPr>
          <a:xfrm>
            <a:off x="4132679" y="3362254"/>
            <a:ext cx="292608" cy="292608"/>
          </a:xfrm>
          <a:prstGeom prst="ellipse">
            <a:avLst/>
          </a:prstGeom>
          <a:noFill/>
          <a:ln>
            <a:solidFill>
              <a:srgbClr val="0B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915175-A2FD-481D-996D-E55BD16A0967}"/>
              </a:ext>
            </a:extLst>
          </p:cNvPr>
          <p:cNvSpPr/>
          <p:nvPr/>
        </p:nvSpPr>
        <p:spPr>
          <a:xfrm>
            <a:off x="4057878" y="3278053"/>
            <a:ext cx="457200" cy="457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6EACF6-CCE0-4C8D-ADF0-1760DB8A4CE1}"/>
              </a:ext>
            </a:extLst>
          </p:cNvPr>
          <p:cNvCxnSpPr>
            <a:cxnSpLocks/>
          </p:cNvCxnSpPr>
          <p:nvPr/>
        </p:nvCxnSpPr>
        <p:spPr>
          <a:xfrm>
            <a:off x="9301255" y="3537546"/>
            <a:ext cx="1609344" cy="10229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177EB9-5F13-4789-80EF-EF865A93C7D5}"/>
              </a:ext>
            </a:extLst>
          </p:cNvPr>
          <p:cNvCxnSpPr>
            <a:cxnSpLocks/>
          </p:cNvCxnSpPr>
          <p:nvPr/>
        </p:nvCxnSpPr>
        <p:spPr>
          <a:xfrm flipV="1">
            <a:off x="2669639" y="2712841"/>
            <a:ext cx="0" cy="5664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E46645-59AC-4B52-A5F1-F12BFC47BF66}"/>
              </a:ext>
            </a:extLst>
          </p:cNvPr>
          <p:cNvSpPr/>
          <p:nvPr/>
        </p:nvSpPr>
        <p:spPr>
          <a:xfrm>
            <a:off x="2614775" y="2610139"/>
            <a:ext cx="109728" cy="109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AAE3BC-A37F-4617-A58D-F72BF8DCD8E9}"/>
              </a:ext>
            </a:extLst>
          </p:cNvPr>
          <p:cNvCxnSpPr>
            <a:cxnSpLocks/>
          </p:cNvCxnSpPr>
          <p:nvPr/>
        </p:nvCxnSpPr>
        <p:spPr>
          <a:xfrm flipV="1">
            <a:off x="4288289" y="3747786"/>
            <a:ext cx="0" cy="5664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ABDDDE4-3B0A-4206-B5B3-9867D6B0D123}"/>
              </a:ext>
            </a:extLst>
          </p:cNvPr>
          <p:cNvSpPr/>
          <p:nvPr/>
        </p:nvSpPr>
        <p:spPr>
          <a:xfrm>
            <a:off x="4233425" y="4314199"/>
            <a:ext cx="109728" cy="109728"/>
          </a:xfrm>
          <a:prstGeom prst="ellipse">
            <a:avLst/>
          </a:prstGeom>
          <a:solidFill>
            <a:srgbClr val="0B5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1C90DA6D-BBC7-4AAA-AD36-1D616613B45E}"/>
              </a:ext>
            </a:extLst>
          </p:cNvPr>
          <p:cNvSpPr txBox="1"/>
          <p:nvPr/>
        </p:nvSpPr>
        <p:spPr>
          <a:xfrm>
            <a:off x="2194463" y="3767277"/>
            <a:ext cx="9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B5494"/>
                </a:solidFill>
                <a:latin typeface="Bahnschrift" panose="020B0502040204020203" pitchFamily="34" charset="0"/>
              </a:rPr>
              <a:t>Aug - Oct</a:t>
            </a: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4864EEF3-9889-4DA4-9877-E9794B737476}"/>
              </a:ext>
            </a:extLst>
          </p:cNvPr>
          <p:cNvSpPr txBox="1"/>
          <p:nvPr/>
        </p:nvSpPr>
        <p:spPr>
          <a:xfrm>
            <a:off x="3817570" y="2967674"/>
            <a:ext cx="95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B5494"/>
                </a:solidFill>
                <a:latin typeface="Bahnschrift" panose="020B0502040204020203" pitchFamily="34" charset="0"/>
              </a:rPr>
              <a:t>Oct - Nov</a:t>
            </a:r>
          </a:p>
        </p:txBody>
      </p:sp>
      <p:sp>
        <p:nvSpPr>
          <p:cNvPr id="21" name="TextBox 49">
            <a:extLst>
              <a:ext uri="{FF2B5EF4-FFF2-40B4-BE49-F238E27FC236}">
                <a16:creationId xmlns:a16="http://schemas.microsoft.com/office/drawing/2014/main" id="{BBDAB9F5-328A-4D58-BD6D-6DD018329471}"/>
              </a:ext>
            </a:extLst>
          </p:cNvPr>
          <p:cNvSpPr txBox="1"/>
          <p:nvPr/>
        </p:nvSpPr>
        <p:spPr>
          <a:xfrm>
            <a:off x="1803131" y="2189456"/>
            <a:ext cx="171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B5494"/>
                </a:solidFill>
                <a:latin typeface="Bahnschrift" panose="020B0502040204020203" pitchFamily="34" charset="0"/>
              </a:rPr>
              <a:t>Brainstorming</a:t>
            </a:r>
          </a:p>
        </p:txBody>
      </p:sp>
      <p:sp>
        <p:nvSpPr>
          <p:cNvPr id="22" name="TextBox 52">
            <a:extLst>
              <a:ext uri="{FF2B5EF4-FFF2-40B4-BE49-F238E27FC236}">
                <a16:creationId xmlns:a16="http://schemas.microsoft.com/office/drawing/2014/main" id="{F1F47E02-0F7B-468D-A706-3240398F8D63}"/>
              </a:ext>
            </a:extLst>
          </p:cNvPr>
          <p:cNvSpPr txBox="1"/>
          <p:nvPr/>
        </p:nvSpPr>
        <p:spPr>
          <a:xfrm>
            <a:off x="3613267" y="4447415"/>
            <a:ext cx="135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B5494"/>
                </a:solidFill>
                <a:latin typeface="Bahnschrift" panose="020B0502040204020203" pitchFamily="34" charset="0"/>
              </a:rPr>
              <a:t>Idea Pitching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CA6449-01AC-49A5-99B5-3A189E7451FD}"/>
              </a:ext>
            </a:extLst>
          </p:cNvPr>
          <p:cNvCxnSpPr>
            <a:cxnSpLocks/>
          </p:cNvCxnSpPr>
          <p:nvPr/>
        </p:nvCxnSpPr>
        <p:spPr>
          <a:xfrm>
            <a:off x="4507583" y="3506653"/>
            <a:ext cx="1118233" cy="5218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0AA6DD1-07E7-4B3A-BC3D-CD0C5F36596E}"/>
              </a:ext>
            </a:extLst>
          </p:cNvPr>
          <p:cNvSpPr/>
          <p:nvPr/>
        </p:nvSpPr>
        <p:spPr>
          <a:xfrm>
            <a:off x="5771487" y="3425442"/>
            <a:ext cx="182880" cy="182880"/>
          </a:xfrm>
          <a:prstGeom prst="ellipse">
            <a:avLst/>
          </a:prstGeom>
          <a:solidFill>
            <a:srgbClr val="FF6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rgbClr val="0B5494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05B5C1-79ED-4C5B-83E3-DEBCFA1AE080}"/>
              </a:ext>
            </a:extLst>
          </p:cNvPr>
          <p:cNvSpPr/>
          <p:nvPr/>
        </p:nvSpPr>
        <p:spPr>
          <a:xfrm>
            <a:off x="5708112" y="3367472"/>
            <a:ext cx="292608" cy="292608"/>
          </a:xfrm>
          <a:prstGeom prst="ellipse">
            <a:avLst/>
          </a:prstGeom>
          <a:noFill/>
          <a:ln>
            <a:solidFill>
              <a:srgbClr val="FF6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DE702C-BEA2-4BE2-A5AC-45FD5A714F4F}"/>
              </a:ext>
            </a:extLst>
          </p:cNvPr>
          <p:cNvSpPr/>
          <p:nvPr/>
        </p:nvSpPr>
        <p:spPr>
          <a:xfrm>
            <a:off x="5625816" y="3283271"/>
            <a:ext cx="457200" cy="457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502588-F7BB-4F1A-8469-6363F8F176B4}"/>
              </a:ext>
            </a:extLst>
          </p:cNvPr>
          <p:cNvCxnSpPr>
            <a:cxnSpLocks/>
          </p:cNvCxnSpPr>
          <p:nvPr/>
        </p:nvCxnSpPr>
        <p:spPr>
          <a:xfrm flipV="1">
            <a:off x="5861911" y="2728288"/>
            <a:ext cx="0" cy="5664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202EBB2-FD28-411A-B0E6-DFB1AB5DACA6}"/>
              </a:ext>
            </a:extLst>
          </p:cNvPr>
          <p:cNvSpPr/>
          <p:nvPr/>
        </p:nvSpPr>
        <p:spPr>
          <a:xfrm>
            <a:off x="5807047" y="2625586"/>
            <a:ext cx="109728" cy="109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extBox 79">
            <a:extLst>
              <a:ext uri="{FF2B5EF4-FFF2-40B4-BE49-F238E27FC236}">
                <a16:creationId xmlns:a16="http://schemas.microsoft.com/office/drawing/2014/main" id="{C604A530-76BF-4E0F-8BA0-BA2E1D2FF079}"/>
              </a:ext>
            </a:extLst>
          </p:cNvPr>
          <p:cNvSpPr txBox="1"/>
          <p:nvPr/>
        </p:nvSpPr>
        <p:spPr>
          <a:xfrm>
            <a:off x="5305247" y="3768547"/>
            <a:ext cx="1125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B5494"/>
                </a:solidFill>
                <a:latin typeface="Bahnschrift" panose="020B0502040204020203" pitchFamily="34" charset="0"/>
              </a:rPr>
              <a:t>Nov - Dec</a:t>
            </a:r>
          </a:p>
        </p:txBody>
      </p:sp>
      <p:sp>
        <p:nvSpPr>
          <p:cNvPr id="30" name="TextBox 80">
            <a:extLst>
              <a:ext uri="{FF2B5EF4-FFF2-40B4-BE49-F238E27FC236}">
                <a16:creationId xmlns:a16="http://schemas.microsoft.com/office/drawing/2014/main" id="{6664A349-A727-4A83-855B-A96D2A9CE132}"/>
              </a:ext>
            </a:extLst>
          </p:cNvPr>
          <p:cNvSpPr txBox="1"/>
          <p:nvPr/>
        </p:nvSpPr>
        <p:spPr>
          <a:xfrm>
            <a:off x="5186888" y="2211073"/>
            <a:ext cx="135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B5494"/>
                </a:solidFill>
                <a:latin typeface="Bahnschrift" panose="020B0502040204020203" pitchFamily="34" charset="0"/>
              </a:rPr>
              <a:t>Research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E685CA-7421-44C5-8C77-E9783826646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7699855" y="3521332"/>
            <a:ext cx="1152144" cy="10229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B253D7-41CA-4CC9-9A2E-CBBF0CEB91AB}"/>
              </a:ext>
            </a:extLst>
          </p:cNvPr>
          <p:cNvSpPr/>
          <p:nvPr/>
        </p:nvSpPr>
        <p:spPr>
          <a:xfrm>
            <a:off x="8990175" y="3445132"/>
            <a:ext cx="182880" cy="182880"/>
          </a:xfrm>
          <a:prstGeom prst="ellipse">
            <a:avLst/>
          </a:prstGeom>
          <a:solidFill>
            <a:srgbClr val="FF6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rgbClr val="0B5494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9AE229-8340-47EC-AF13-1970918C07AD}"/>
              </a:ext>
            </a:extLst>
          </p:cNvPr>
          <p:cNvSpPr/>
          <p:nvPr/>
        </p:nvSpPr>
        <p:spPr>
          <a:xfrm>
            <a:off x="8934295" y="3387162"/>
            <a:ext cx="292608" cy="292608"/>
          </a:xfrm>
          <a:prstGeom prst="ellipse">
            <a:avLst/>
          </a:prstGeom>
          <a:noFill/>
          <a:ln>
            <a:solidFill>
              <a:srgbClr val="FF6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C33F00-6965-492D-8345-29E9AF81DEA1}"/>
              </a:ext>
            </a:extLst>
          </p:cNvPr>
          <p:cNvSpPr/>
          <p:nvPr/>
        </p:nvSpPr>
        <p:spPr>
          <a:xfrm>
            <a:off x="8851999" y="3302961"/>
            <a:ext cx="457200" cy="457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D0C9F8-3259-43B7-B3F4-1959AC3072EF}"/>
              </a:ext>
            </a:extLst>
          </p:cNvPr>
          <p:cNvCxnSpPr>
            <a:cxnSpLocks/>
          </p:cNvCxnSpPr>
          <p:nvPr/>
        </p:nvCxnSpPr>
        <p:spPr>
          <a:xfrm flipV="1">
            <a:off x="9080599" y="2747978"/>
            <a:ext cx="0" cy="5664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3EA84BF-5A20-46F3-9520-E115A62459F1}"/>
              </a:ext>
            </a:extLst>
          </p:cNvPr>
          <p:cNvSpPr/>
          <p:nvPr/>
        </p:nvSpPr>
        <p:spPr>
          <a:xfrm>
            <a:off x="9025735" y="2645276"/>
            <a:ext cx="109728" cy="1097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TextBox 89">
            <a:extLst>
              <a:ext uri="{FF2B5EF4-FFF2-40B4-BE49-F238E27FC236}">
                <a16:creationId xmlns:a16="http://schemas.microsoft.com/office/drawing/2014/main" id="{D3E697EC-01F8-4A39-8D30-B020A86630B9}"/>
              </a:ext>
            </a:extLst>
          </p:cNvPr>
          <p:cNvSpPr txBox="1"/>
          <p:nvPr/>
        </p:nvSpPr>
        <p:spPr>
          <a:xfrm>
            <a:off x="8504527" y="3767277"/>
            <a:ext cx="11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B5494"/>
                </a:solidFill>
                <a:latin typeface="Bahnschrift" panose="020B0502040204020203" pitchFamily="34" charset="0"/>
              </a:rPr>
              <a:t>June - July</a:t>
            </a:r>
          </a:p>
        </p:txBody>
      </p:sp>
      <p:sp>
        <p:nvSpPr>
          <p:cNvPr id="38" name="TextBox 90">
            <a:extLst>
              <a:ext uri="{FF2B5EF4-FFF2-40B4-BE49-F238E27FC236}">
                <a16:creationId xmlns:a16="http://schemas.microsoft.com/office/drawing/2014/main" id="{03490768-63EE-4ED7-AFD6-B5B56F44A9C9}"/>
              </a:ext>
            </a:extLst>
          </p:cNvPr>
          <p:cNvSpPr txBox="1"/>
          <p:nvPr/>
        </p:nvSpPr>
        <p:spPr>
          <a:xfrm>
            <a:off x="8005934" y="1917047"/>
            <a:ext cx="214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B5494"/>
                </a:solidFill>
                <a:latin typeface="Bahnschrift" panose="020B0502040204020203" pitchFamily="34" charset="0"/>
              </a:rPr>
              <a:t>Testing - Documentation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08185D-45C4-4C64-B6F6-B35F8ED5D126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6090511" y="3508099"/>
            <a:ext cx="1152144" cy="10229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35B0A02-6977-4A69-A604-6CDE480A76DF}"/>
              </a:ext>
            </a:extLst>
          </p:cNvPr>
          <p:cNvSpPr/>
          <p:nvPr/>
        </p:nvSpPr>
        <p:spPr>
          <a:xfrm>
            <a:off x="7380831" y="3431899"/>
            <a:ext cx="182880" cy="182880"/>
          </a:xfrm>
          <a:prstGeom prst="ellipse">
            <a:avLst/>
          </a:prstGeom>
          <a:solidFill>
            <a:srgbClr val="0B5494"/>
          </a:solidFill>
          <a:ln>
            <a:solidFill>
              <a:srgbClr val="0B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rgbClr val="0B5494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FE2878A-A834-41FA-B1A5-D7B6454ADE4A}"/>
              </a:ext>
            </a:extLst>
          </p:cNvPr>
          <p:cNvSpPr/>
          <p:nvPr/>
        </p:nvSpPr>
        <p:spPr>
          <a:xfrm>
            <a:off x="7324951" y="3373929"/>
            <a:ext cx="292608" cy="292608"/>
          </a:xfrm>
          <a:prstGeom prst="ellipse">
            <a:avLst/>
          </a:prstGeom>
          <a:noFill/>
          <a:ln>
            <a:solidFill>
              <a:srgbClr val="0B5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12335D-FAE7-493D-9C88-695460B46551}"/>
              </a:ext>
            </a:extLst>
          </p:cNvPr>
          <p:cNvSpPr/>
          <p:nvPr/>
        </p:nvSpPr>
        <p:spPr>
          <a:xfrm>
            <a:off x="7242655" y="3289728"/>
            <a:ext cx="457200" cy="4572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BCB200-5715-480C-870F-0D1E0C2A823F}"/>
              </a:ext>
            </a:extLst>
          </p:cNvPr>
          <p:cNvCxnSpPr>
            <a:cxnSpLocks/>
          </p:cNvCxnSpPr>
          <p:nvPr/>
        </p:nvCxnSpPr>
        <p:spPr>
          <a:xfrm flipV="1">
            <a:off x="7480561" y="3759461"/>
            <a:ext cx="0" cy="5664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E1ED738-90A1-48DC-8508-1119D35EB279}"/>
              </a:ext>
            </a:extLst>
          </p:cNvPr>
          <p:cNvSpPr/>
          <p:nvPr/>
        </p:nvSpPr>
        <p:spPr>
          <a:xfrm>
            <a:off x="7425697" y="4325874"/>
            <a:ext cx="109728" cy="109728"/>
          </a:xfrm>
          <a:prstGeom prst="ellipse">
            <a:avLst/>
          </a:prstGeom>
          <a:solidFill>
            <a:srgbClr val="0B5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TextBox 106">
            <a:extLst>
              <a:ext uri="{FF2B5EF4-FFF2-40B4-BE49-F238E27FC236}">
                <a16:creationId xmlns:a16="http://schemas.microsoft.com/office/drawing/2014/main" id="{AB15ADAA-932C-4722-BFEA-6C9775626515}"/>
              </a:ext>
            </a:extLst>
          </p:cNvPr>
          <p:cNvSpPr txBox="1"/>
          <p:nvPr/>
        </p:nvSpPr>
        <p:spPr>
          <a:xfrm>
            <a:off x="7009842" y="2979349"/>
            <a:ext cx="1017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B5494"/>
                </a:solidFill>
                <a:latin typeface="Bahnschrift" panose="020B0502040204020203" pitchFamily="34" charset="0"/>
              </a:rPr>
              <a:t>Jan - May</a:t>
            </a:r>
          </a:p>
        </p:txBody>
      </p:sp>
      <p:sp>
        <p:nvSpPr>
          <p:cNvPr id="46" name="TextBox 107">
            <a:extLst>
              <a:ext uri="{FF2B5EF4-FFF2-40B4-BE49-F238E27FC236}">
                <a16:creationId xmlns:a16="http://schemas.microsoft.com/office/drawing/2014/main" id="{CD492221-5A09-4359-B217-92A2033DB33E}"/>
              </a:ext>
            </a:extLst>
          </p:cNvPr>
          <p:cNvSpPr txBox="1"/>
          <p:nvPr/>
        </p:nvSpPr>
        <p:spPr>
          <a:xfrm>
            <a:off x="6510721" y="4468844"/>
            <a:ext cx="19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rgbClr val="0B5494"/>
                </a:solidFill>
                <a:latin typeface="Bahnschrift" panose="020B0502040204020203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33549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07C602-4C3D-4151-AA8F-E4DBBA40B22A}"/>
              </a:ext>
            </a:extLst>
          </p:cNvPr>
          <p:cNvSpPr txBox="1"/>
          <p:nvPr/>
        </p:nvSpPr>
        <p:spPr>
          <a:xfrm>
            <a:off x="3814798" y="1592825"/>
            <a:ext cx="45624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06428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555E0-FE1A-42B2-B30E-F02133D43BDB}"/>
              </a:ext>
            </a:extLst>
          </p:cNvPr>
          <p:cNvGrpSpPr/>
          <p:nvPr/>
        </p:nvGrpSpPr>
        <p:grpSpPr>
          <a:xfrm>
            <a:off x="1728935" y="3395205"/>
            <a:ext cx="4740676" cy="2108704"/>
            <a:chOff x="932155" y="2774014"/>
            <a:chExt cx="4740676" cy="210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F357EFF-9FA5-4705-9012-94D708B8E01E}"/>
                    </a:ext>
                  </a:extLst>
                </p:cNvPr>
                <p:cNvSpPr txBox="1"/>
                <p:nvPr/>
              </p:nvSpPr>
              <p:spPr>
                <a:xfrm>
                  <a:off x="1198484" y="2874749"/>
                  <a:ext cx="1194943" cy="628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F357EFF-9FA5-4705-9012-94D708B8E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484" y="2874749"/>
                  <a:ext cx="1194943" cy="62818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FA56FF-FB1A-4549-B4A4-B5375E2CF9D6}"/>
                    </a:ext>
                  </a:extLst>
                </p:cNvPr>
                <p:cNvSpPr txBox="1"/>
                <p:nvPr/>
              </p:nvSpPr>
              <p:spPr>
                <a:xfrm>
                  <a:off x="3018406" y="2874749"/>
                  <a:ext cx="918200" cy="6281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6FA56FF-FB1A-4549-B4A4-B5375E2CF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406" y="2874749"/>
                  <a:ext cx="918200" cy="6281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9D5C7D-0DBC-4E9E-9951-0B39D32434B8}"/>
                    </a:ext>
                  </a:extLst>
                </p:cNvPr>
                <p:cNvSpPr txBox="1"/>
                <p:nvPr/>
              </p:nvSpPr>
              <p:spPr>
                <a:xfrm>
                  <a:off x="1198484" y="4019663"/>
                  <a:ext cx="9975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9D5C7D-0DBC-4E9E-9951-0B39D3243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484" y="4019663"/>
                  <a:ext cx="997581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488" r="-4878"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9EB45-0386-419D-B157-B548AD937AC4}"/>
                    </a:ext>
                  </a:extLst>
                </p:cNvPr>
                <p:cNvSpPr txBox="1"/>
                <p:nvPr/>
              </p:nvSpPr>
              <p:spPr>
                <a:xfrm>
                  <a:off x="1206079" y="3693626"/>
                  <a:ext cx="94519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9EB45-0386-419D-B157-B548AD937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079" y="3693626"/>
                  <a:ext cx="94519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6452" r="-45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5770FC-81AA-4E38-8F2B-E0CE13B4AE91}"/>
                    </a:ext>
                  </a:extLst>
                </p:cNvPr>
                <p:cNvSpPr txBox="1"/>
                <p:nvPr/>
              </p:nvSpPr>
              <p:spPr>
                <a:xfrm>
                  <a:off x="2777427" y="3693626"/>
                  <a:ext cx="26791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/>
                    <a:t> is per-phase inductance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5770FC-81AA-4E38-8F2B-E0CE13B4A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427" y="3693626"/>
                  <a:ext cx="2679131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182" t="-26000" r="-500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D678A-6215-4564-8A46-8C7733499F2D}"/>
                    </a:ext>
                  </a:extLst>
                </p:cNvPr>
                <p:cNvSpPr txBox="1"/>
                <p:nvPr/>
              </p:nvSpPr>
              <p:spPr>
                <a:xfrm>
                  <a:off x="2784006" y="4019662"/>
                  <a:ext cx="26093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2000" dirty="0"/>
                    <a:t> is per-phase resistance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D678A-6215-4564-8A46-8C7733499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4006" y="4019662"/>
                  <a:ext cx="2609369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271" t="-25490" r="-5140" b="-49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33B94-0D18-45E4-A0A5-7182ADD28EDF}"/>
                    </a:ext>
                  </a:extLst>
                </p:cNvPr>
                <p:cNvSpPr txBox="1"/>
                <p:nvPr/>
              </p:nvSpPr>
              <p:spPr>
                <a:xfrm>
                  <a:off x="1198484" y="4345704"/>
                  <a:ext cx="1051891" cy="3203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`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33B94-0D18-45E4-A0A5-7182ADD28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484" y="4345704"/>
                  <a:ext cx="1051891" cy="320344"/>
                </a:xfrm>
                <a:prstGeom prst="rect">
                  <a:avLst/>
                </a:prstGeom>
                <a:blipFill>
                  <a:blip r:embed="rId8"/>
                  <a:stretch>
                    <a:fillRect l="-5780" t="-3846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334C0B-8355-4E77-8A9B-C64DDE39A5E7}"/>
                    </a:ext>
                  </a:extLst>
                </p:cNvPr>
                <p:cNvSpPr txBox="1"/>
                <p:nvPr/>
              </p:nvSpPr>
              <p:spPr>
                <a:xfrm>
                  <a:off x="2691457" y="4293925"/>
                  <a:ext cx="2785369" cy="4126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`</m:t>
                          </m:r>
                        </m:sup>
                      </m:sSubSup>
                    </m:oMath>
                  </a14:m>
                  <a:r>
                    <a:rPr lang="en-US" sz="2000" dirty="0"/>
                    <a:t> is L-L voltage constant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3334C0B-8355-4E77-8A9B-C64DDE39A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1457" y="4293925"/>
                  <a:ext cx="2785369" cy="412677"/>
                </a:xfrm>
                <a:prstGeom prst="rect">
                  <a:avLst/>
                </a:prstGeom>
                <a:blipFill>
                  <a:blip r:embed="rId9"/>
                  <a:stretch>
                    <a:fillRect t="-4412" r="-17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ADCAA9-A158-40C3-B1B0-7A1053EF1E83}"/>
                </a:ext>
              </a:extLst>
            </p:cNvPr>
            <p:cNvSpPr/>
            <p:nvPr/>
          </p:nvSpPr>
          <p:spPr>
            <a:xfrm>
              <a:off x="932155" y="2774014"/>
              <a:ext cx="4740676" cy="210870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12A0BF-3C8F-4389-AD53-1A3491C01408}"/>
              </a:ext>
            </a:extLst>
          </p:cNvPr>
          <p:cNvGrpSpPr/>
          <p:nvPr/>
        </p:nvGrpSpPr>
        <p:grpSpPr>
          <a:xfrm>
            <a:off x="4032691" y="1624069"/>
            <a:ext cx="4480579" cy="1076345"/>
            <a:chOff x="3855710" y="4997777"/>
            <a:chExt cx="4480579" cy="1076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ECFC6-D3DD-423C-9946-D20464595E52}"/>
                    </a:ext>
                  </a:extLst>
                </p:cNvPr>
                <p:cNvSpPr txBox="1"/>
                <p:nvPr/>
              </p:nvSpPr>
              <p:spPr>
                <a:xfrm>
                  <a:off x="3855710" y="4997778"/>
                  <a:ext cx="4480579" cy="98026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7ECFC6-D3DD-423C-9946-D20464595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710" y="4997778"/>
                  <a:ext cx="4480579" cy="9802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760FFC-5550-4B97-8155-1FD37A4493C6}"/>
                </a:ext>
              </a:extLst>
            </p:cNvPr>
            <p:cNvSpPr/>
            <p:nvPr/>
          </p:nvSpPr>
          <p:spPr>
            <a:xfrm>
              <a:off x="4103263" y="4997777"/>
              <a:ext cx="4067343" cy="1076345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1C7EF8-56DE-4877-840B-5B7CC6B46191}"/>
                  </a:ext>
                </a:extLst>
              </p:cNvPr>
              <p:cNvSpPr txBox="1"/>
              <p:nvPr/>
            </p:nvSpPr>
            <p:spPr>
              <a:xfrm>
                <a:off x="8213927" y="3263723"/>
                <a:ext cx="17949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1C7EF8-56DE-4877-840B-5B7CC6B46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27" y="3263723"/>
                <a:ext cx="1794974" cy="307777"/>
              </a:xfrm>
              <a:prstGeom prst="rect">
                <a:avLst/>
              </a:prstGeom>
              <a:blipFill>
                <a:blip r:embed="rId11"/>
                <a:stretch>
                  <a:fillRect l="-1695" r="-135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2D4984-B4E3-4209-9F12-7FDEAD57E5E7}"/>
                  </a:ext>
                </a:extLst>
              </p:cNvPr>
              <p:cNvSpPr txBox="1"/>
              <p:nvPr/>
            </p:nvSpPr>
            <p:spPr>
              <a:xfrm>
                <a:off x="8420199" y="3667577"/>
                <a:ext cx="1522907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2D4984-B4E3-4209-9F12-7FDEAD57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99" y="3667577"/>
                <a:ext cx="1522907" cy="5762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6CA8F1-3F64-4279-8318-ED49B323A85F}"/>
                  </a:ext>
                </a:extLst>
              </p:cNvPr>
              <p:cNvSpPr txBox="1"/>
              <p:nvPr/>
            </p:nvSpPr>
            <p:spPr>
              <a:xfrm>
                <a:off x="8560676" y="4336134"/>
                <a:ext cx="1382430" cy="57618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6CA8F1-3F64-4279-8318-ED49B323A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676" y="4336134"/>
                <a:ext cx="1382430" cy="5761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B6B3DE2-51F9-40C1-B920-9521321A087A}"/>
              </a:ext>
            </a:extLst>
          </p:cNvPr>
          <p:cNvGrpSpPr/>
          <p:nvPr/>
        </p:nvGrpSpPr>
        <p:grpSpPr>
          <a:xfrm>
            <a:off x="8567215" y="4989111"/>
            <a:ext cx="1382430" cy="524270"/>
            <a:chOff x="8216584" y="4161798"/>
            <a:chExt cx="1382430" cy="52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90D90F-01B4-4648-9092-DB0E09C0A51D}"/>
                    </a:ext>
                  </a:extLst>
                </p:cNvPr>
                <p:cNvSpPr txBox="1"/>
                <p:nvPr/>
              </p:nvSpPr>
              <p:spPr>
                <a:xfrm>
                  <a:off x="8216584" y="4282214"/>
                  <a:ext cx="1382430" cy="30777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90D90F-01B4-4648-9092-DB0E09C0A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584" y="4282214"/>
                  <a:ext cx="1382430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3725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3696C4-62BD-4073-B237-7A8A3C0C2AC1}"/>
                </a:ext>
              </a:extLst>
            </p:cNvPr>
            <p:cNvSpPr/>
            <p:nvPr/>
          </p:nvSpPr>
          <p:spPr>
            <a:xfrm>
              <a:off x="8261337" y="4161798"/>
              <a:ext cx="1220780" cy="52427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7E7818-AC91-4A49-BF10-78D55D543A74}"/>
              </a:ext>
            </a:extLst>
          </p:cNvPr>
          <p:cNvSpPr txBox="1"/>
          <p:nvPr/>
        </p:nvSpPr>
        <p:spPr>
          <a:xfrm>
            <a:off x="1446761" y="1906907"/>
            <a:ext cx="2720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Transfer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51B56-8A67-41B3-817A-129F22DBC082}"/>
                  </a:ext>
                </a:extLst>
              </p:cNvPr>
              <p:cNvSpPr txBox="1"/>
              <p:nvPr/>
            </p:nvSpPr>
            <p:spPr>
              <a:xfrm>
                <a:off x="3920423" y="497342"/>
                <a:ext cx="41332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151B56-8A67-41B3-817A-129F22DB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23" y="497342"/>
                <a:ext cx="4133247" cy="523220"/>
              </a:xfrm>
              <a:prstGeom prst="rect">
                <a:avLst/>
              </a:prstGeom>
              <a:blipFill>
                <a:blip r:embed="rId15"/>
                <a:stretch>
                  <a:fillRect l="-2950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483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8AAA514-0757-4D48-AF3A-A8A5EB66E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33950"/>
                  </p:ext>
                </p:extLst>
              </p:nvPr>
            </p:nvGraphicFramePr>
            <p:xfrm>
              <a:off x="3634137" y="365506"/>
              <a:ext cx="8215983" cy="5756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92606">
                      <a:extLst>
                        <a:ext uri="{9D8B030D-6E8A-4147-A177-3AD203B41FA5}">
                          <a16:colId xmlns:a16="http://schemas.microsoft.com/office/drawing/2014/main" val="3134210221"/>
                        </a:ext>
                      </a:extLst>
                    </a:gridCol>
                    <a:gridCol w="4123377">
                      <a:extLst>
                        <a:ext uri="{9D8B030D-6E8A-4147-A177-3AD203B41FA5}">
                          <a16:colId xmlns:a16="http://schemas.microsoft.com/office/drawing/2014/main" val="747919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32041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Armature per-phase resistance,</a:t>
                          </a:r>
                          <a:r>
                            <a:rPr lang="en-US" baseline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oMath>
                          </a14:m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𝟐𝟓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Ω</m:t>
                                </m:r>
                              </m:oMath>
                            </m:oMathPara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635745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j-lt"/>
                            </a:rPr>
                            <a:t>Armature per-phase inductance,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</m:oMath>
                          </a14:m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𝟐𝟓𝟎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µ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𝑯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9384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Back emf constant,</a:t>
                          </a:r>
                          <a:r>
                            <a:rPr lang="en-US" sz="1800" b="1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𝑲</m:t>
                              </m:r>
                              <m:r>
                                <a:rPr lang="en-US" sz="1800" b="1" i="1" kern="1200" baseline="-25000" dirty="0" err="1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𝒆</m:t>
                              </m:r>
                            </m:oMath>
                          </a14:m>
                          <a:r>
                            <a:rPr lang="en-US" sz="1800" b="1" kern="1200" baseline="-250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(L-L)</a:t>
                          </a:r>
                          <a:endParaRPr lang="en-US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𝟑𝟏𝟓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𝑽</m:t>
                                </m:r>
                                <m:r>
                                  <a:rPr lang="en-US" sz="1800" b="1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b="1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𝒔</m:t>
                                </m:r>
                                <m:r>
                                  <a:rPr lang="en-US" sz="1800" b="1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800" b="1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𝒓𝒂𝒅</m:t>
                                </m:r>
                              </m:oMath>
                            </m:oMathPara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1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Torque constant,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𝒆</m:t>
                                  </m:r>
                                </m:sub>
                              </m:sSub>
                            </m:oMath>
                          </a14:m>
                          <a:endParaRPr lang="en-US" sz="11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𝟔𝟑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1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𝑵</m:t>
                                </m:r>
                                <m:r>
                                  <a:rPr lang="en-US" sz="1800" b="1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b="1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𝒎</m:t>
                                </m:r>
                                <m:r>
                                  <a:rPr lang="en-US" sz="1800" b="1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/</m:t>
                                </m:r>
                                <m:r>
                                  <a:rPr lang="en-US" sz="1800" b="1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3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Viscous friction coefficient,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𝑩</m:t>
                              </m:r>
                              <m:r>
                                <a:rPr lang="en-US" sz="1800" b="1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1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6039637"/>
                      </a:ext>
                    </a:extLst>
                  </a:tr>
                  <a:tr h="435578">
                    <a:tc>
                      <a:txBody>
                        <a:bodyPr/>
                        <a:lstStyle/>
                        <a:p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Rotor moment of inertia,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𝑱</m:t>
                              </m:r>
                              <m:r>
                                <a:rPr lang="en-US" sz="1800" b="1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US" b="1" dirty="0">
                            <a:latin typeface="+mj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Rotor radius 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9 </m:t>
                              </m:r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𝑐𝑚</m:t>
                              </m:r>
                            </m:oMath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Wheel radius: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33 </m:t>
                              </m:r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𝑐𝑚</m:t>
                              </m:r>
                            </m:oMath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Motor weight: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3 </m:t>
                              </m:r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𝐾𝑔</m:t>
                              </m:r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      </m:t>
                              </m:r>
                            </m:oMath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Wheel weight: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sz="1800" b="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800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𝐾𝑔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𝐽</m:t>
                                </m:r>
                                <m:r>
                                  <a:rPr lang="en-US" sz="1800" i="1" baseline="-25000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𝑡𝑜𝑡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= </m:t>
                                </m:r>
                                <m:r>
                                  <a:rPr lang="en-US" sz="1800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𝐽</m:t>
                                </m:r>
                                <m:r>
                                  <a:rPr lang="en-US" sz="1800" i="1" baseline="-25000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𝑚𝑜𝑡𝑜𝑟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+ </m:t>
                                </m:r>
                                <m:r>
                                  <a:rPr lang="en-US" sz="1800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𝐽</m:t>
                                </m:r>
                                <m:r>
                                  <a:rPr lang="en-US" sz="1800" i="1" baseline="-25000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𝑤h𝑒𝑒𝑙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+ </m:t>
                                </m:r>
                                <m:r>
                                  <a:rPr lang="en-US" sz="1800" i="1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𝐽</m:t>
                                </m:r>
                                <m:r>
                                  <a:rPr lang="en-US" sz="1800" i="1" baseline="-25000" dirty="0" err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𝑠𝑝𝑜𝑘𝑒𝑠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     = 0.5 ∗ 3 ∗0.332</m:t>
                                </m:r>
                                <m:r>
                                  <a:rPr lang="en-US" sz="1800" i="1" dirty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+ 2 ∗ 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0.092 ≅ 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0.2 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𝑘𝑔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  <m:r>
                                  <a:rPr lang="en-US" sz="1800" i="1" baseline="30000" dirty="0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8704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No. of poles,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lang="en-US" sz="1800" b="1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oMath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4001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No. of phases,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dirty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oMath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5102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Rated</a:t>
                          </a:r>
                          <a:r>
                            <a:rPr lang="en-US" sz="1800" baseline="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 DC voltage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𝑫𝑪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6</m:t>
                                </m:r>
                                <m:r>
                                  <a:rPr lang="en-US" sz="180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709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Rated power,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effectLst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𝒓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330 </m:t>
                                </m:r>
                                <m:r>
                                  <a:rPr lang="en-US" sz="1800" b="0" i="1" dirty="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9253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D8AAA514-0757-4D48-AF3A-A8A5EB66EE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33950"/>
                  </p:ext>
                </p:extLst>
              </p:nvPr>
            </p:nvGraphicFramePr>
            <p:xfrm>
              <a:off x="3634137" y="365506"/>
              <a:ext cx="8215983" cy="5756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92606">
                      <a:extLst>
                        <a:ext uri="{9D8B030D-6E8A-4147-A177-3AD203B41FA5}">
                          <a16:colId xmlns:a16="http://schemas.microsoft.com/office/drawing/2014/main" val="3134210221"/>
                        </a:ext>
                      </a:extLst>
                    </a:gridCol>
                    <a:gridCol w="4123377">
                      <a:extLst>
                        <a:ext uri="{9D8B030D-6E8A-4147-A177-3AD203B41FA5}">
                          <a16:colId xmlns:a16="http://schemas.microsoft.com/office/drawing/2014/main" val="7479198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Parameter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32041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08197" r="-101192" b="-13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08197" r="-295" b="-13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35745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208197" r="-101192" b="-12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208197" r="-295" b="-12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384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308197" r="-101192" b="-11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308197" r="-295" b="-11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791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408197" r="-101192" b="-10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408197" r="-295" b="-10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203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508197" r="-101192" b="-963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508197" r="-295" b="-963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039637"/>
                      </a:ext>
                    </a:extLst>
                  </a:tr>
                  <a:tr h="2047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10417" r="-101192" b="-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10417" r="-295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8704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159016" r="-101192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159016" r="-295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001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259016" r="-101192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259016" r="-295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5102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359016" r="-101192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359016" r="-295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7092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" t="-1459016" r="-101192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261" t="-1459016" r="-295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92535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B322CB4-04D3-4A66-A13B-4E10D4057C02}"/>
              </a:ext>
            </a:extLst>
          </p:cNvPr>
          <p:cNvSpPr txBox="1"/>
          <p:nvPr/>
        </p:nvSpPr>
        <p:spPr>
          <a:xfrm>
            <a:off x="238521" y="252683"/>
            <a:ext cx="2913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Motor Parameters</a:t>
            </a:r>
          </a:p>
        </p:txBody>
      </p:sp>
    </p:spTree>
    <p:extLst>
      <p:ext uri="{BB962C8B-B14F-4D97-AF65-F5344CB8AC3E}">
        <p14:creationId xmlns:p14="http://schemas.microsoft.com/office/powerpoint/2010/main" val="22470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y is the STM32 better? - Quora">
            <a:extLst>
              <a:ext uri="{FF2B5EF4-FFF2-40B4-BE49-F238E27FC236}">
                <a16:creationId xmlns:a16="http://schemas.microsoft.com/office/drawing/2014/main" id="{2B4B42CC-BC11-456E-89CB-DC7272409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6672145" y="1388499"/>
            <a:ext cx="4832105" cy="43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33E9C35-CD43-404A-916B-8A46BA4D6955}"/>
              </a:ext>
            </a:extLst>
          </p:cNvPr>
          <p:cNvGrpSpPr/>
          <p:nvPr/>
        </p:nvGrpSpPr>
        <p:grpSpPr>
          <a:xfrm>
            <a:off x="452285" y="1388499"/>
            <a:ext cx="5324474" cy="4653730"/>
            <a:chOff x="415720" y="1317215"/>
            <a:chExt cx="4200832" cy="3945808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78D8290-FAD8-4964-93DE-229596DF4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663"/>
            <a:stretch/>
          </p:blipFill>
          <p:spPr bwMode="auto">
            <a:xfrm>
              <a:off x="415720" y="1319673"/>
              <a:ext cx="261261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7DD2CEB-B1D1-4AEC-9840-7F02F817F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79"/>
            <a:stretch/>
          </p:blipFill>
          <p:spPr bwMode="auto">
            <a:xfrm>
              <a:off x="3028335" y="1317215"/>
              <a:ext cx="1588217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8502E9-98CE-4DF7-95AB-4103C09FD2EB}"/>
              </a:ext>
            </a:extLst>
          </p:cNvPr>
          <p:cNvSpPr txBox="1"/>
          <p:nvPr/>
        </p:nvSpPr>
        <p:spPr>
          <a:xfrm>
            <a:off x="452285" y="313005"/>
            <a:ext cx="202004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accent1"/>
                </a:solidFill>
                <a:latin typeface="+mj-lt"/>
              </a:rPr>
              <a:t>STM32 specs.</a:t>
            </a:r>
          </a:p>
        </p:txBody>
      </p:sp>
    </p:spTree>
    <p:extLst>
      <p:ext uri="{BB962C8B-B14F-4D97-AF65-F5344CB8AC3E}">
        <p14:creationId xmlns:p14="http://schemas.microsoft.com/office/powerpoint/2010/main" val="1496329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BC6E84-FB24-41A0-841D-A8987401B8DF}"/>
              </a:ext>
            </a:extLst>
          </p:cNvPr>
          <p:cNvGrpSpPr/>
          <p:nvPr/>
        </p:nvGrpSpPr>
        <p:grpSpPr>
          <a:xfrm>
            <a:off x="708270" y="881424"/>
            <a:ext cx="11072819" cy="4633362"/>
            <a:chOff x="708270" y="881424"/>
            <a:chExt cx="11072819" cy="46333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6091DF-9406-4EB7-84D6-D801A170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270" y="881424"/>
              <a:ext cx="5334462" cy="46333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33866D-5E7A-4AEB-9AD9-BE685BA2C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280"/>
            <a:stretch/>
          </p:blipFill>
          <p:spPr>
            <a:xfrm>
              <a:off x="6042732" y="881425"/>
              <a:ext cx="5738357" cy="74512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19E4E-DEA9-4C67-865B-06B222B94CFE}"/>
                </a:ext>
              </a:extLst>
            </p:cNvPr>
            <p:cNvSpPr/>
            <p:nvPr/>
          </p:nvSpPr>
          <p:spPr>
            <a:xfrm>
              <a:off x="6152223" y="881424"/>
              <a:ext cx="3031121" cy="66329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236836-1986-441A-9510-FF788C0CEEA2}"/>
                    </a:ext>
                  </a:extLst>
                </p:cNvPr>
                <p:cNvSpPr txBox="1"/>
                <p:nvPr/>
              </p:nvSpPr>
              <p:spPr>
                <a:xfrm>
                  <a:off x="6149270" y="1965266"/>
                  <a:ext cx="43131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Assume Load Torque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  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236836-1986-441A-9510-FF788C0CE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270" y="1965266"/>
                  <a:ext cx="4313104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556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FFC85-2354-4FB7-B9FC-401C32F74AC9}"/>
                </a:ext>
              </a:extLst>
            </p:cNvPr>
            <p:cNvSpPr/>
            <p:nvPr/>
          </p:nvSpPr>
          <p:spPr>
            <a:xfrm>
              <a:off x="6149269" y="1883439"/>
              <a:ext cx="4313104" cy="55651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B035C7-BF5E-4FC2-BD9B-332301A2729E}"/>
                </a:ext>
              </a:extLst>
            </p:cNvPr>
            <p:cNvGrpSpPr/>
            <p:nvPr/>
          </p:nvGrpSpPr>
          <p:grpSpPr>
            <a:xfrm>
              <a:off x="6149269" y="3702321"/>
              <a:ext cx="5440999" cy="1431452"/>
              <a:chOff x="6149269" y="3702321"/>
              <a:chExt cx="5440999" cy="1431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240019D-FA05-4151-8995-621867315063}"/>
                      </a:ext>
                    </a:extLst>
                  </p:cNvPr>
                  <p:cNvSpPr txBox="1"/>
                  <p:nvPr/>
                </p:nvSpPr>
                <p:spPr>
                  <a:xfrm>
                    <a:off x="6233245" y="3867645"/>
                    <a:ext cx="53296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240019D-FA05-4151-8995-6218673150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3245" y="3867645"/>
                    <a:ext cx="532966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15" r="-1602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DA04B3-1BD8-4C2C-BCD8-9952872D9A15}"/>
                      </a:ext>
                    </a:extLst>
                  </p:cNvPr>
                  <p:cNvSpPr txBox="1"/>
                  <p:nvPr/>
                </p:nvSpPr>
                <p:spPr>
                  <a:xfrm>
                    <a:off x="6233245" y="4539448"/>
                    <a:ext cx="261879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3DA04B3-1BD8-4C2C-BCD8-9952872D9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3245" y="4539448"/>
                    <a:ext cx="26187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31" r="-373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00751A-3E24-45B7-98EB-60B8FB62CD75}"/>
                  </a:ext>
                </a:extLst>
              </p:cNvPr>
              <p:cNvSpPr/>
              <p:nvPr/>
            </p:nvSpPr>
            <p:spPr>
              <a:xfrm>
                <a:off x="6149269" y="3702321"/>
                <a:ext cx="5440999" cy="143145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94E72E-801F-4AB9-834A-C674B1C6191E}"/>
                    </a:ext>
                  </a:extLst>
                </p:cNvPr>
                <p:cNvSpPr txBox="1"/>
                <p:nvPr/>
              </p:nvSpPr>
              <p:spPr>
                <a:xfrm>
                  <a:off x="8449045" y="1021423"/>
                  <a:ext cx="23331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F94E72E-801F-4AB9-834A-C674B1C61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9045" y="1021423"/>
                  <a:ext cx="23331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211" r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9E3B92-7643-436F-8AD0-66FF698E3487}"/>
                    </a:ext>
                  </a:extLst>
                </p:cNvPr>
                <p:cNvSpPr txBox="1"/>
                <p:nvPr/>
              </p:nvSpPr>
              <p:spPr>
                <a:xfrm>
                  <a:off x="7820074" y="900828"/>
                  <a:ext cx="12798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9E3B92-7643-436F-8AD0-66FF698E3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0074" y="900828"/>
                  <a:ext cx="1279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7619" r="-8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9F399-0032-4512-A6C0-F2B7919D697A}"/>
                    </a:ext>
                  </a:extLst>
                </p:cNvPr>
                <p:cNvSpPr txBox="1"/>
                <p:nvPr/>
              </p:nvSpPr>
              <p:spPr>
                <a:xfrm>
                  <a:off x="3132058" y="4989012"/>
                  <a:ext cx="23331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29F399-0032-4512-A6C0-F2B7919D6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058" y="4989012"/>
                  <a:ext cx="23331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4211" r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1B607-B676-4BE1-8A13-902AA95E7217}"/>
              </a:ext>
            </a:extLst>
          </p:cNvPr>
          <p:cNvSpPr/>
          <p:nvPr/>
        </p:nvSpPr>
        <p:spPr>
          <a:xfrm>
            <a:off x="906713" y="4006050"/>
            <a:ext cx="4038913" cy="15087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302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7847E2-99DB-44A3-AFF3-C23369B2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832"/>
            <a:ext cx="12192000" cy="3797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2F61B8-57E3-4B2A-A205-3D8AABFA8E2E}"/>
                  </a:ext>
                </a:extLst>
              </p:cNvPr>
              <p:cNvSpPr txBox="1"/>
              <p:nvPr/>
            </p:nvSpPr>
            <p:spPr>
              <a:xfrm>
                <a:off x="704461" y="2665185"/>
                <a:ext cx="924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2F61B8-57E3-4B2A-A205-3D8AABFA8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61" y="2665185"/>
                <a:ext cx="924869" cy="369332"/>
              </a:xfrm>
              <a:prstGeom prst="rect">
                <a:avLst/>
              </a:prstGeom>
              <a:blipFill>
                <a:blip r:embed="rId5"/>
                <a:stretch>
                  <a:fillRect l="-7947" r="-119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4A95606-E6C2-4378-A276-FF7EA5C4C12E}"/>
              </a:ext>
            </a:extLst>
          </p:cNvPr>
          <p:cNvGrpSpPr/>
          <p:nvPr/>
        </p:nvGrpSpPr>
        <p:grpSpPr>
          <a:xfrm>
            <a:off x="3375500" y="257785"/>
            <a:ext cx="5440999" cy="1431452"/>
            <a:chOff x="6149269" y="3702321"/>
            <a:chExt cx="5440999" cy="14314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149312-E1B7-4FFF-8102-728160F61F83}"/>
                    </a:ext>
                  </a:extLst>
                </p:cNvPr>
                <p:cNvSpPr txBox="1"/>
                <p:nvPr/>
              </p:nvSpPr>
              <p:spPr>
                <a:xfrm>
                  <a:off x="6233245" y="3867645"/>
                  <a:ext cx="53296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149312-E1B7-4FFF-8102-728160F61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245" y="3867645"/>
                  <a:ext cx="532966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00" r="-1600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72FAE-EB3C-432C-85EC-FD18BA1E68B5}"/>
                    </a:ext>
                  </a:extLst>
                </p:cNvPr>
                <p:cNvSpPr txBox="1"/>
                <p:nvPr/>
              </p:nvSpPr>
              <p:spPr>
                <a:xfrm>
                  <a:off x="6233245" y="4539448"/>
                  <a:ext cx="26187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172FAE-EB3C-432C-85EC-FD18BA1E6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245" y="4539448"/>
                  <a:ext cx="261879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93" r="-3721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33D7C6-37DA-4A11-A40B-C0360F45D573}"/>
                </a:ext>
              </a:extLst>
            </p:cNvPr>
            <p:cNvSpPr/>
            <p:nvPr/>
          </p:nvSpPr>
          <p:spPr>
            <a:xfrm>
              <a:off x="6149269" y="3702321"/>
              <a:ext cx="5440999" cy="14314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997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E822741-6C3F-428D-9215-2C704024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466"/>
            <a:ext cx="12192000" cy="29140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2D3776-EAA9-434C-86A3-A1487609913F}"/>
              </a:ext>
            </a:extLst>
          </p:cNvPr>
          <p:cNvGrpSpPr/>
          <p:nvPr/>
        </p:nvGrpSpPr>
        <p:grpSpPr>
          <a:xfrm>
            <a:off x="1698171" y="2120621"/>
            <a:ext cx="8985379" cy="970217"/>
            <a:chOff x="1698171" y="1651516"/>
            <a:chExt cx="8985379" cy="970217"/>
          </a:xfrm>
        </p:grpSpPr>
        <p:sp>
          <p:nvSpPr>
            <p:cNvPr id="7" name="Arrow: U-Turn 6">
              <a:extLst>
                <a:ext uri="{FF2B5EF4-FFF2-40B4-BE49-F238E27FC236}">
                  <a16:creationId xmlns:a16="http://schemas.microsoft.com/office/drawing/2014/main" id="{97FDFD63-4521-4626-AEE5-BB1E200D8078}"/>
                </a:ext>
              </a:extLst>
            </p:cNvPr>
            <p:cNvSpPr/>
            <p:nvPr/>
          </p:nvSpPr>
          <p:spPr>
            <a:xfrm rot="10800000">
              <a:off x="5673011" y="1651516"/>
              <a:ext cx="4450701" cy="646813"/>
            </a:xfrm>
            <a:prstGeom prst="uturnArrow">
              <a:avLst>
                <a:gd name="adj1" fmla="val 17105"/>
                <a:gd name="adj2" fmla="val 25000"/>
                <a:gd name="adj3" fmla="val 36158"/>
                <a:gd name="adj4" fmla="val 43750"/>
                <a:gd name="adj5" fmla="val 10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9F158F-16FA-4970-86D7-75C8B0A58287}"/>
                </a:ext>
              </a:extLst>
            </p:cNvPr>
            <p:cNvSpPr txBox="1"/>
            <p:nvPr/>
          </p:nvSpPr>
          <p:spPr>
            <a:xfrm>
              <a:off x="7321921" y="179025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Inner loop</a:t>
              </a:r>
            </a:p>
          </p:txBody>
        </p:sp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240B18E3-1230-4EB1-9F70-CE6EB76E4B58}"/>
                </a:ext>
              </a:extLst>
            </p:cNvPr>
            <p:cNvSpPr/>
            <p:nvPr/>
          </p:nvSpPr>
          <p:spPr>
            <a:xfrm rot="10800000">
              <a:off x="1698171" y="1974920"/>
              <a:ext cx="8985379" cy="646813"/>
            </a:xfrm>
            <a:prstGeom prst="uturnArrow">
              <a:avLst>
                <a:gd name="adj1" fmla="val 17105"/>
                <a:gd name="adj2" fmla="val 25000"/>
                <a:gd name="adj3" fmla="val 36158"/>
                <a:gd name="adj4" fmla="val 43750"/>
                <a:gd name="adj5" fmla="val 1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772C2E-9B76-45B9-861D-42833AE74518}"/>
                </a:ext>
              </a:extLst>
            </p:cNvPr>
            <p:cNvSpPr txBox="1"/>
            <p:nvPr/>
          </p:nvSpPr>
          <p:spPr>
            <a:xfrm>
              <a:off x="2763161" y="2113660"/>
              <a:ext cx="116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outer loop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7C56C-E9D2-47DC-B564-8B8714D7C232}"/>
                  </a:ext>
                </a:extLst>
              </p:cNvPr>
              <p:cNvSpPr txBox="1"/>
              <p:nvPr/>
            </p:nvSpPr>
            <p:spPr>
              <a:xfrm>
                <a:off x="1496658" y="5362929"/>
                <a:ext cx="1311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37C56C-E9D2-47DC-B564-8B8714D7C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58" y="5362929"/>
                <a:ext cx="1311256" cy="276999"/>
              </a:xfrm>
              <a:prstGeom prst="rect">
                <a:avLst/>
              </a:prstGeom>
              <a:blipFill>
                <a:blip r:embed="rId3"/>
                <a:stretch>
                  <a:fillRect l="-6047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ACA456-F0AA-4F8C-8BCE-D527DD898E69}"/>
                  </a:ext>
                </a:extLst>
              </p:cNvPr>
              <p:cNvSpPr txBox="1"/>
              <p:nvPr/>
            </p:nvSpPr>
            <p:spPr>
              <a:xfrm>
                <a:off x="4575375" y="5362928"/>
                <a:ext cx="188519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ACA456-F0AA-4F8C-8BCE-D527DD89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75" y="5362928"/>
                <a:ext cx="1885195" cy="298415"/>
              </a:xfrm>
              <a:prstGeom prst="rect">
                <a:avLst/>
              </a:prstGeom>
              <a:blipFill>
                <a:blip r:embed="rId4"/>
                <a:stretch>
                  <a:fillRect l="-3883"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7E66AE-1B06-48D9-8998-BC6D392A7C18}"/>
                  </a:ext>
                </a:extLst>
              </p:cNvPr>
              <p:cNvSpPr txBox="1"/>
              <p:nvPr/>
            </p:nvSpPr>
            <p:spPr>
              <a:xfrm>
                <a:off x="8251340" y="5362928"/>
                <a:ext cx="187237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7E66AE-1B06-48D9-8998-BC6D392A7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340" y="5362928"/>
                <a:ext cx="1872372" cy="298415"/>
              </a:xfrm>
              <a:prstGeom prst="rect">
                <a:avLst/>
              </a:prstGeom>
              <a:blipFill>
                <a:blip r:embed="rId5"/>
                <a:stretch>
                  <a:fillRect l="-3909" t="-204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D81B82-C1C6-48B7-B31F-331A76733194}"/>
              </a:ext>
            </a:extLst>
          </p:cNvPr>
          <p:cNvCxnSpPr/>
          <p:nvPr/>
        </p:nvCxnSpPr>
        <p:spPr>
          <a:xfrm>
            <a:off x="3092422" y="5540427"/>
            <a:ext cx="120492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0E42D-1E40-4146-B9B7-C947AFA8DBEB}"/>
              </a:ext>
            </a:extLst>
          </p:cNvPr>
          <p:cNvCxnSpPr/>
          <p:nvPr/>
        </p:nvCxnSpPr>
        <p:spPr>
          <a:xfrm>
            <a:off x="6787349" y="5540427"/>
            <a:ext cx="1204925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E9A738-DF72-4C58-AE69-81AC7525DC47}"/>
                  </a:ext>
                </a:extLst>
              </p:cNvPr>
              <p:cNvSpPr txBox="1"/>
              <p:nvPr/>
            </p:nvSpPr>
            <p:spPr>
              <a:xfrm>
                <a:off x="862932" y="4109673"/>
                <a:ext cx="738840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IDFont+F1"/>
                  </a:rPr>
                  <a:t>Controller Design Requirements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IDFont+F1"/>
                  </a:rPr>
                  <a:t> Frequency of inner and outer loop should be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</m:oMath>
                </a14:m>
                <a:r>
                  <a:rPr lang="en-US" dirty="0">
                    <a:latin typeface="CIDFont+F1"/>
                  </a:rPr>
                  <a:t> of inverter.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IDFont+F1"/>
                  </a:rPr>
                  <a:t>Inner loop should response faster than outer loop. </a:t>
                </a:r>
                <a:endParaRPr lang="en-US" sz="1800" i="0" u="none" strike="noStrike" baseline="0" dirty="0">
                  <a:latin typeface="CIDFont+F1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E9A738-DF72-4C58-AE69-81AC7525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32" y="4109673"/>
                <a:ext cx="7388408" cy="923330"/>
              </a:xfrm>
              <a:prstGeom prst="rect">
                <a:avLst/>
              </a:prstGeom>
              <a:blipFill>
                <a:blip r:embed="rId6"/>
                <a:stretch>
                  <a:fillRect l="-74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85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2C9B9-3A6A-4871-9678-8C59E0D8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45" y="563631"/>
            <a:ext cx="9274344" cy="57307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0EA76-B4F4-4136-AC98-EF1213CCDBC4}"/>
              </a:ext>
            </a:extLst>
          </p:cNvPr>
          <p:cNvCxnSpPr>
            <a:cxnSpLocks/>
          </p:cNvCxnSpPr>
          <p:nvPr/>
        </p:nvCxnSpPr>
        <p:spPr>
          <a:xfrm>
            <a:off x="8038997" y="1282333"/>
            <a:ext cx="0" cy="45194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BEE517-AC02-4B37-B8F1-9B139EF8C83F}"/>
              </a:ext>
            </a:extLst>
          </p:cNvPr>
          <p:cNvCxnSpPr>
            <a:cxnSpLocks/>
          </p:cNvCxnSpPr>
          <p:nvPr/>
        </p:nvCxnSpPr>
        <p:spPr>
          <a:xfrm>
            <a:off x="5174744" y="1282333"/>
            <a:ext cx="0" cy="451941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4DC31F-0564-40AD-BAEB-B5A8E18833C2}"/>
                  </a:ext>
                </a:extLst>
              </p:cNvPr>
              <p:cNvSpPr txBox="1"/>
              <p:nvPr/>
            </p:nvSpPr>
            <p:spPr>
              <a:xfrm>
                <a:off x="4572078" y="5801748"/>
                <a:ext cx="999569" cy="514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𝒑𝒉𝒚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𝒓𝒂𝒅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4DC31F-0564-40AD-BAEB-B5A8E1883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78" y="5801748"/>
                <a:ext cx="999569" cy="514500"/>
              </a:xfrm>
              <a:prstGeom prst="rect">
                <a:avLst/>
              </a:prstGeom>
              <a:blipFill>
                <a:blip r:embed="rId3"/>
                <a:stretch>
                  <a:fillRect l="-1829" r="-3049" b="-1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960F7-5308-4093-B2F4-67A24C534E69}"/>
                  </a:ext>
                </a:extLst>
              </p:cNvPr>
              <p:cNvSpPr txBox="1"/>
              <p:nvPr/>
            </p:nvSpPr>
            <p:spPr>
              <a:xfrm>
                <a:off x="7734244" y="5801748"/>
                <a:ext cx="1369862" cy="514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𝒑𝒉𝒚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𝒓𝒂𝒅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960F7-5308-4093-B2F4-67A24C534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44" y="5801748"/>
                <a:ext cx="1369862" cy="514500"/>
              </a:xfrm>
              <a:prstGeom prst="rect">
                <a:avLst/>
              </a:prstGeom>
              <a:blipFill>
                <a:blip r:embed="rId4"/>
                <a:stretch>
                  <a:fillRect l="-893" r="-1786" b="-1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896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02FA67-A090-4D32-ACCA-F78B6C988807}"/>
              </a:ext>
            </a:extLst>
          </p:cNvPr>
          <p:cNvSpPr txBox="1"/>
          <p:nvPr/>
        </p:nvSpPr>
        <p:spPr>
          <a:xfrm>
            <a:off x="301747" y="262076"/>
            <a:ext cx="321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IDFont+F1"/>
              </a:rPr>
              <a:t>Current PI controller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9203-790F-414E-A21B-2D5FA62E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76" y="932845"/>
            <a:ext cx="8785564" cy="528568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06228-6A5F-45BF-85C2-09ADB5927C9D}"/>
              </a:ext>
            </a:extLst>
          </p:cNvPr>
          <p:cNvCxnSpPr>
            <a:cxnSpLocks/>
          </p:cNvCxnSpPr>
          <p:nvPr/>
        </p:nvCxnSpPr>
        <p:spPr>
          <a:xfrm>
            <a:off x="11332707" y="3254579"/>
            <a:ext cx="0" cy="252107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679256-D51F-428F-A4AD-812C3BED5411}"/>
                  </a:ext>
                </a:extLst>
              </p:cNvPr>
              <p:cNvSpPr txBox="1"/>
              <p:nvPr/>
            </p:nvSpPr>
            <p:spPr>
              <a:xfrm>
                <a:off x="10611124" y="5664529"/>
                <a:ext cx="10547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679256-D51F-428F-A4AD-812C3BED5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124" y="5664529"/>
                <a:ext cx="1054776" cy="553998"/>
              </a:xfrm>
              <a:prstGeom prst="rect">
                <a:avLst/>
              </a:prstGeom>
              <a:blipFill>
                <a:blip r:embed="rId3"/>
                <a:stretch>
                  <a:fillRect l="-2312" r="-5202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7E697-EE44-4EC7-B9FE-8B1FA0C87D40}"/>
              </a:ext>
            </a:extLst>
          </p:cNvPr>
          <p:cNvCxnSpPr>
            <a:cxnSpLocks/>
          </p:cNvCxnSpPr>
          <p:nvPr/>
        </p:nvCxnSpPr>
        <p:spPr>
          <a:xfrm>
            <a:off x="3937518" y="3234115"/>
            <a:ext cx="789369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8A3-0AEF-49D8-A332-19904F246826}"/>
                  </a:ext>
                </a:extLst>
              </p:cNvPr>
              <p:cNvSpPr txBox="1"/>
              <p:nvPr/>
            </p:nvSpPr>
            <p:spPr>
              <a:xfrm>
                <a:off x="375350" y="4229393"/>
                <a:ext cx="148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𝟎𝟒𝟒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E9F8A3-0AEF-49D8-A332-19904F246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50" y="4229393"/>
                <a:ext cx="1480790" cy="276999"/>
              </a:xfrm>
              <a:prstGeom prst="rect">
                <a:avLst/>
              </a:prstGeom>
              <a:blipFill>
                <a:blip r:embed="rId4"/>
                <a:stretch>
                  <a:fillRect l="-3719" r="-371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F57075-5A10-4A66-BD57-05DFDB549D87}"/>
                  </a:ext>
                </a:extLst>
              </p:cNvPr>
              <p:cNvSpPr txBox="1"/>
              <p:nvPr/>
            </p:nvSpPr>
            <p:spPr>
              <a:xfrm>
                <a:off x="272033" y="4713609"/>
                <a:ext cx="1240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F57075-5A10-4A66-BD57-05DFDB549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3" y="4713609"/>
                <a:ext cx="124098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14580-836B-4975-9A37-06D7DAB7A2F7}"/>
                  </a:ext>
                </a:extLst>
              </p:cNvPr>
              <p:cNvSpPr txBox="1"/>
              <p:nvPr/>
            </p:nvSpPr>
            <p:spPr>
              <a:xfrm>
                <a:off x="361947" y="1238802"/>
                <a:ext cx="2596416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14580-836B-4975-9A37-06D7DAB7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7" y="1238802"/>
                <a:ext cx="2596416" cy="489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73A498-6555-4AD1-9D07-D643DF60C717}"/>
                  </a:ext>
                </a:extLst>
              </p:cNvPr>
              <p:cNvSpPr txBox="1"/>
              <p:nvPr/>
            </p:nvSpPr>
            <p:spPr>
              <a:xfrm>
                <a:off x="308349" y="2292433"/>
                <a:ext cx="2890087" cy="302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𝒑𝒉𝒚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𝒓𝒂𝒅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73A498-6555-4AD1-9D07-D643DF60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9" y="2292433"/>
                <a:ext cx="2890087" cy="302455"/>
              </a:xfrm>
              <a:prstGeom prst="rect">
                <a:avLst/>
              </a:prstGeom>
              <a:blipFill>
                <a:blip r:embed="rId7"/>
                <a:stretch>
                  <a:fillRect l="-633" r="-8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8834ED-661D-4924-8017-9D18207BEC97}"/>
                  </a:ext>
                </a:extLst>
              </p:cNvPr>
              <p:cNvSpPr txBox="1"/>
              <p:nvPr/>
            </p:nvSpPr>
            <p:spPr>
              <a:xfrm>
                <a:off x="272033" y="1920396"/>
                <a:ext cx="2538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 u="none" strike="noStrike" baseline="0" dirty="0">
                    <a:solidFill>
                      <a:srgbClr val="C00000"/>
                    </a:solidFill>
                    <a:latin typeface="CIDFont+F1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8834ED-661D-4924-8017-9D18207BE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3" y="1920396"/>
                <a:ext cx="2538089" cy="369332"/>
              </a:xfrm>
              <a:prstGeom prst="rect">
                <a:avLst/>
              </a:prstGeom>
              <a:blipFill>
                <a:blip r:embed="rId8"/>
                <a:stretch>
                  <a:fillRect l="-21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B67EC62-24B7-45AD-8E38-C5A2D38DFAD0}"/>
              </a:ext>
            </a:extLst>
          </p:cNvPr>
          <p:cNvSpPr txBox="1"/>
          <p:nvPr/>
        </p:nvSpPr>
        <p:spPr>
          <a:xfrm>
            <a:off x="272033" y="3098846"/>
            <a:ext cx="282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IDFont+F1"/>
              </a:rPr>
              <a:t>By adding an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CIDFont+F1"/>
              </a:rPr>
              <a:t>integrator</a:t>
            </a:r>
            <a:r>
              <a:rPr lang="en-US" sz="1800" b="0" i="0" u="none" strike="noStrike" baseline="0" dirty="0">
                <a:latin typeface="CIDFont+F1"/>
              </a:rPr>
              <a:t> (pole at origin), and a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CIDFont+F1"/>
              </a:rPr>
              <a:t>real zero at -1000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B7D074-7093-4A25-9197-6042762EC20A}"/>
                  </a:ext>
                </a:extLst>
              </p:cNvPr>
              <p:cNvSpPr txBox="1"/>
              <p:nvPr/>
            </p:nvSpPr>
            <p:spPr>
              <a:xfrm>
                <a:off x="308349" y="2728298"/>
                <a:ext cx="14458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𝟏𝟔𝟎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B7D074-7093-4A25-9197-6042762EC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9" y="2728298"/>
                <a:ext cx="1445845" cy="276999"/>
              </a:xfrm>
              <a:prstGeom prst="rect">
                <a:avLst/>
              </a:prstGeom>
              <a:blipFill>
                <a:blip r:embed="rId9"/>
                <a:stretch>
                  <a:fillRect l="-5485" t="-4444" r="-37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2079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D8D7E-20F3-4B7F-A0B4-AD8EA813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450" y="681120"/>
            <a:ext cx="8717766" cy="5411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ED214B-8D68-4DD6-9BC0-3DF13F2C8DFD}"/>
              </a:ext>
            </a:extLst>
          </p:cNvPr>
          <p:cNvSpPr txBox="1"/>
          <p:nvPr/>
        </p:nvSpPr>
        <p:spPr>
          <a:xfrm>
            <a:off x="301747" y="262076"/>
            <a:ext cx="321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IDFont+F1"/>
              </a:rPr>
              <a:t>Speed PI controller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476A85-BC8F-43C1-A278-5C8929C12FC5}"/>
                  </a:ext>
                </a:extLst>
              </p:cNvPr>
              <p:cNvSpPr txBox="1"/>
              <p:nvPr/>
            </p:nvSpPr>
            <p:spPr>
              <a:xfrm>
                <a:off x="375350" y="4294704"/>
                <a:ext cx="1342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476A85-BC8F-43C1-A278-5C8929C12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50" y="4294704"/>
                <a:ext cx="1342932" cy="276999"/>
              </a:xfrm>
              <a:prstGeom prst="rect">
                <a:avLst/>
              </a:prstGeom>
              <a:blipFill>
                <a:blip r:embed="rId3"/>
                <a:stretch>
                  <a:fillRect l="-4091" r="-363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9CA9CE-6656-4492-8007-70B133912FE9}"/>
                  </a:ext>
                </a:extLst>
              </p:cNvPr>
              <p:cNvSpPr txBox="1"/>
              <p:nvPr/>
            </p:nvSpPr>
            <p:spPr>
              <a:xfrm>
                <a:off x="272033" y="4704274"/>
                <a:ext cx="1443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9CA9CE-6656-4492-8007-70B13391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3" y="4704274"/>
                <a:ext cx="144321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AACECA-33C1-4D7F-8464-980F4EB7F821}"/>
                  </a:ext>
                </a:extLst>
              </p:cNvPr>
              <p:cNvSpPr txBox="1"/>
              <p:nvPr/>
            </p:nvSpPr>
            <p:spPr>
              <a:xfrm>
                <a:off x="361947" y="1238802"/>
                <a:ext cx="2596416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AACECA-33C1-4D7F-8464-980F4EB7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47" y="1238802"/>
                <a:ext cx="2596416" cy="489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4F51D4-C0E7-4C71-90E8-07EF5625385F}"/>
                  </a:ext>
                </a:extLst>
              </p:cNvPr>
              <p:cNvSpPr txBox="1"/>
              <p:nvPr/>
            </p:nvSpPr>
            <p:spPr>
              <a:xfrm>
                <a:off x="356367" y="3377302"/>
                <a:ext cx="1931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𝟑𝟖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𝒓𝒂𝒅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4F51D4-C0E7-4C71-90E8-07EF56253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7" y="3377302"/>
                <a:ext cx="1931554" cy="276999"/>
              </a:xfrm>
              <a:prstGeom prst="rect">
                <a:avLst/>
              </a:prstGeom>
              <a:blipFill>
                <a:blip r:embed="rId6"/>
                <a:stretch>
                  <a:fillRect l="-1262" t="-2222" r="-15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59F584-B1CA-4B7E-AA94-01F418511387}"/>
                  </a:ext>
                </a:extLst>
              </p:cNvPr>
              <p:cNvSpPr txBox="1"/>
              <p:nvPr/>
            </p:nvSpPr>
            <p:spPr>
              <a:xfrm>
                <a:off x="272033" y="1920396"/>
                <a:ext cx="2538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 u="none" strike="noStrike" baseline="0" dirty="0">
                    <a:solidFill>
                      <a:srgbClr val="C00000"/>
                    </a:solidFill>
                    <a:latin typeface="CIDFont+F1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b="1" i="1" u="none" strike="noStrike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𝟗𝟎</m:t>
                    </m:r>
                    <m:r>
                      <a:rPr lang="en-US" b="1" i="1" u="none" strike="noStrike" baseline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59F584-B1CA-4B7E-AA94-01F41851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3" y="1920396"/>
                <a:ext cx="2538089" cy="369332"/>
              </a:xfrm>
              <a:prstGeom prst="rect">
                <a:avLst/>
              </a:prstGeom>
              <a:blipFill>
                <a:blip r:embed="rId7"/>
                <a:stretch>
                  <a:fillRect l="-21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FB683E3-9EDE-4A52-94A7-37680C759D14}"/>
              </a:ext>
            </a:extLst>
          </p:cNvPr>
          <p:cNvSpPr txBox="1"/>
          <p:nvPr/>
        </p:nvSpPr>
        <p:spPr>
          <a:xfrm>
            <a:off x="272033" y="2358724"/>
            <a:ext cx="282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IDFont+F1"/>
              </a:rPr>
              <a:t>By adding an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CIDFont+F1"/>
              </a:rPr>
              <a:t>integrator</a:t>
            </a:r>
            <a:r>
              <a:rPr lang="en-US" sz="1800" b="0" i="0" u="none" strike="noStrike" baseline="0" dirty="0">
                <a:latin typeface="CIDFont+F1"/>
              </a:rPr>
              <a:t> (pole at origin), and a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CIDFont+F1"/>
              </a:rPr>
              <a:t>real zero at -</a:t>
            </a:r>
            <a:r>
              <a:rPr lang="en-US" dirty="0">
                <a:solidFill>
                  <a:srgbClr val="C00000"/>
                </a:solidFill>
                <a:latin typeface="CIDFont+F1"/>
              </a:rPr>
              <a:t>6.38</a:t>
            </a:r>
            <a:endParaRPr lang="en-US" sz="1800" b="0" i="0" u="none" strike="noStrike" baseline="0" dirty="0">
              <a:solidFill>
                <a:srgbClr val="C00000"/>
              </a:solidFill>
              <a:latin typeface="CIDFont+F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7BC9D6-8510-4B6A-98D2-F3E387E2E58C}"/>
                  </a:ext>
                </a:extLst>
              </p:cNvPr>
              <p:cNvSpPr txBox="1"/>
              <p:nvPr/>
            </p:nvSpPr>
            <p:spPr>
              <a:xfrm>
                <a:off x="375350" y="3816048"/>
                <a:ext cx="1170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𝑯𝒛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7BC9D6-8510-4B6A-98D2-F3E387E2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50" y="3816048"/>
                <a:ext cx="1170129" cy="276999"/>
              </a:xfrm>
              <a:prstGeom prst="rect">
                <a:avLst/>
              </a:prstGeom>
              <a:blipFill>
                <a:blip r:embed="rId8"/>
                <a:stretch>
                  <a:fillRect l="-6771" t="-2222" r="-468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2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A1CEF6D8-F252-4B5E-9FC9-041D890E2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75B720-3598-4976-AB05-4CCA249CE56F}"/>
              </a:ext>
            </a:extLst>
          </p:cNvPr>
          <p:cNvSpPr txBox="1"/>
          <p:nvPr/>
        </p:nvSpPr>
        <p:spPr>
          <a:xfrm>
            <a:off x="4172396" y="11569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 (three phase inverter)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E99D51-7730-43F5-84DE-C8D6C4F3BD02}"/>
              </a:ext>
            </a:extLst>
          </p:cNvPr>
          <p:cNvGrpSpPr/>
          <p:nvPr/>
        </p:nvGrpSpPr>
        <p:grpSpPr>
          <a:xfrm>
            <a:off x="492336" y="305463"/>
            <a:ext cx="1022779" cy="1067332"/>
            <a:chOff x="7747637" y="1609725"/>
            <a:chExt cx="1940936" cy="19409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AAAF26D-4420-4C6B-9D92-AFC74C843F6A}"/>
                </a:ext>
              </a:extLst>
            </p:cNvPr>
            <p:cNvGrpSpPr/>
            <p:nvPr/>
          </p:nvGrpSpPr>
          <p:grpSpPr>
            <a:xfrm>
              <a:off x="7747637" y="1609725"/>
              <a:ext cx="1940936" cy="1940936"/>
              <a:chOff x="7230741" y="812368"/>
              <a:chExt cx="1138966" cy="113896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78CA49E-48AA-4B0B-8417-92579CF18DD9}"/>
                  </a:ext>
                </a:extLst>
              </p:cNvPr>
              <p:cNvSpPr/>
              <p:nvPr/>
            </p:nvSpPr>
            <p:spPr>
              <a:xfrm>
                <a:off x="7286716" y="868343"/>
                <a:ext cx="1027016" cy="102701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04B64A7-7E35-4FC5-96E9-552F90D2DD4F}"/>
                  </a:ext>
                </a:extLst>
              </p:cNvPr>
              <p:cNvSpPr/>
              <p:nvPr/>
            </p:nvSpPr>
            <p:spPr>
              <a:xfrm>
                <a:off x="7230741" y="812368"/>
                <a:ext cx="1138966" cy="1138966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158A36E-09E5-4FB6-93DB-819695FC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8397" y="1890607"/>
              <a:ext cx="1418927" cy="1418927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881527B-7A81-4CE4-8362-3412DE8A8EA1}"/>
              </a:ext>
            </a:extLst>
          </p:cNvPr>
          <p:cNvSpPr txBox="1"/>
          <p:nvPr/>
        </p:nvSpPr>
        <p:spPr>
          <a:xfrm>
            <a:off x="1701205" y="466041"/>
            <a:ext cx="3490555" cy="74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dirty="0">
                <a:solidFill>
                  <a:schemeClr val="accent1"/>
                </a:solidFill>
                <a:latin typeface="+mj-lt"/>
              </a:rPr>
              <a:t>Software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30B1CE2-44A5-4079-8B6E-906188A8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27" y="1794405"/>
            <a:ext cx="9736125" cy="4393713"/>
          </a:xfrm>
          <a:prstGeom prst="rect">
            <a:avLst/>
          </a:prstGeom>
          <a:ln w="38100">
            <a:noFill/>
          </a:ln>
        </p:spPr>
      </p:pic>
      <p:pic>
        <p:nvPicPr>
          <p:cNvPr id="53" name="Picture 52">
            <a:hlinkClick r:id="rId4" action="ppaction://hlinksldjump"/>
            <a:extLst>
              <a:ext uri="{FF2B5EF4-FFF2-40B4-BE49-F238E27FC236}">
                <a16:creationId xmlns:a16="http://schemas.microsoft.com/office/drawing/2014/main" id="{0E800DE8-2BD3-4423-9A4E-CFBED4DCCB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7" b="897"/>
          <a:stretch/>
        </p:blipFill>
        <p:spPr>
          <a:xfrm>
            <a:off x="10613300" y="214586"/>
            <a:ext cx="1179376" cy="1158209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696527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11</a:t>
            </a:r>
          </a:p>
        </p:txBody>
      </p:sp>
      <p:sp>
        <p:nvSpPr>
          <p:cNvPr id="11" name="Google Shape;77;p13"/>
          <p:cNvSpPr txBox="1">
            <a:spLocks/>
          </p:cNvSpPr>
          <p:nvPr/>
        </p:nvSpPr>
        <p:spPr>
          <a:xfrm>
            <a:off x="316680" y="241285"/>
            <a:ext cx="10095600" cy="9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FF6816"/>
                </a:solidFill>
                <a:latin typeface="Trebuchet MS" panose="020B0603020202020204" pitchFamily="34" charset="0"/>
                <a:ea typeface="Roboto Slab" panose="020B0604020202020204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E978A-E38F-4B77-887C-ADC9D7ED0E9A}"/>
              </a:ext>
            </a:extLst>
          </p:cNvPr>
          <p:cNvSpPr txBox="1"/>
          <p:nvPr/>
        </p:nvSpPr>
        <p:spPr>
          <a:xfrm>
            <a:off x="623768" y="1347627"/>
            <a:ext cx="695325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1"/>
                </a:solidFill>
              </a:rPr>
              <a:t>Why Brushless Motor ? 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59F49C0-042B-4A6A-B2E3-1F96827EBA74}"/>
              </a:ext>
            </a:extLst>
          </p:cNvPr>
          <p:cNvSpPr txBox="1">
            <a:spLocks/>
          </p:cNvSpPr>
          <p:nvPr/>
        </p:nvSpPr>
        <p:spPr>
          <a:xfrm>
            <a:off x="409691" y="2157538"/>
            <a:ext cx="5686187" cy="34484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397923" marR="6773" indent="-380990">
              <a:lnSpc>
                <a:spcPct val="15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667" b="0" spc="12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  <a:cs typeface="Trebuchet MS"/>
              </a:rPr>
              <a:t>DC Motor</a:t>
            </a:r>
          </a:p>
          <a:p>
            <a:r>
              <a:rPr lang="en-US" sz="2400" b="0" dirty="0">
                <a:solidFill>
                  <a:schemeClr val="accent1"/>
                </a:solidFill>
                <a:latin typeface="Trebuchet MS (Headings)"/>
              </a:rPr>
              <a:t>       </a:t>
            </a:r>
            <a:r>
              <a:rPr lang="en-US" sz="2400" u="sng" dirty="0">
                <a:solidFill>
                  <a:schemeClr val="accent1"/>
                </a:solidFill>
                <a:latin typeface="Trebuchet MS (Headings)"/>
              </a:rPr>
              <a:t>Pros</a:t>
            </a:r>
            <a:endParaRPr lang="en-US" sz="2133" u="sng" dirty="0">
              <a:solidFill>
                <a:schemeClr val="accent1"/>
              </a:solidFill>
              <a:latin typeface="Trebuchet MS (Headings)"/>
            </a:endParaRPr>
          </a:p>
          <a:p>
            <a:pPr lvl="0"/>
            <a:r>
              <a:rPr lang="en-US" sz="1867" b="0" dirty="0">
                <a:solidFill>
                  <a:schemeClr val="accent1"/>
                </a:solidFill>
              </a:rPr>
              <a:t>	</a:t>
            </a:r>
            <a:r>
              <a:rPr lang="en-US" sz="2133" b="0" dirty="0">
                <a:solidFill>
                  <a:schemeClr val="accent1"/>
                </a:solidFill>
              </a:rPr>
              <a:t>High starting torque </a:t>
            </a:r>
          </a:p>
          <a:p>
            <a:pPr lvl="0"/>
            <a:r>
              <a:rPr lang="en-US" sz="2133" b="0" dirty="0">
                <a:solidFill>
                  <a:schemeClr val="accent1"/>
                </a:solidFill>
                <a:latin typeface="+mj-lt"/>
              </a:rPr>
              <a:t>	Low cost</a:t>
            </a:r>
          </a:p>
          <a:p>
            <a:pPr lvl="0"/>
            <a:r>
              <a:rPr lang="en-US" sz="2133" b="0" dirty="0">
                <a:solidFill>
                  <a:schemeClr val="accent1"/>
                </a:solidFill>
                <a:latin typeface="+mj-lt"/>
              </a:rPr>
              <a:t>	Suited to Industrial Environment</a:t>
            </a:r>
          </a:p>
          <a:p>
            <a:r>
              <a:rPr lang="en-US" sz="2133" b="0" dirty="0">
                <a:solidFill>
                  <a:schemeClr val="accent1"/>
                </a:solidFill>
              </a:rPr>
              <a:t>        </a:t>
            </a:r>
            <a:r>
              <a:rPr lang="en-US" sz="2133" u="sng" dirty="0">
                <a:solidFill>
                  <a:schemeClr val="accent1"/>
                </a:solidFill>
                <a:latin typeface="+mj-lt"/>
              </a:rPr>
              <a:t>Cons</a:t>
            </a:r>
          </a:p>
          <a:p>
            <a:pPr lvl="0"/>
            <a:r>
              <a:rPr lang="en-US" sz="2133" b="0" dirty="0">
                <a:solidFill>
                  <a:schemeClr val="accent1"/>
                </a:solidFill>
                <a:latin typeface="+mj-lt"/>
              </a:rPr>
              <a:t>	High Maintenance Cost </a:t>
            </a:r>
          </a:p>
          <a:p>
            <a:pPr lvl="0"/>
            <a:r>
              <a:rPr lang="en-US" sz="2133" b="0" dirty="0">
                <a:solidFill>
                  <a:schemeClr val="accent1"/>
                </a:solidFill>
                <a:latin typeface="+mj-lt"/>
              </a:rPr>
              <a:t>	Lower Speed</a:t>
            </a:r>
          </a:p>
          <a:p>
            <a:pPr marL="397923" marR="6773" indent="-380990">
              <a:lnSpc>
                <a:spcPct val="15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endParaRPr lang="en-US" sz="2133" b="0" spc="12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5C647-C18A-48E1-BBC8-6B1BFC21FB99}"/>
              </a:ext>
            </a:extLst>
          </p:cNvPr>
          <p:cNvSpPr txBox="1"/>
          <p:nvPr/>
        </p:nvSpPr>
        <p:spPr>
          <a:xfrm>
            <a:off x="6510840" y="2157538"/>
            <a:ext cx="6116320" cy="304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7923" marR="6773" indent="-380990">
              <a:lnSpc>
                <a:spcPct val="150000"/>
              </a:lnSpc>
              <a:spcBef>
                <a:spcPts val="373"/>
              </a:spcBef>
              <a:buClr>
                <a:srgbClr val="0B5494"/>
              </a:buClr>
              <a:buFont typeface="Arial" panose="020B0604020202020204" pitchFamily="34" charset="0"/>
              <a:buChar char="•"/>
            </a:pPr>
            <a:r>
              <a:rPr lang="en-US" sz="2667" spc="12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  <a:cs typeface="Trebuchet MS"/>
              </a:rPr>
              <a:t>Brushless Motor</a:t>
            </a:r>
          </a:p>
          <a:p>
            <a:r>
              <a:rPr lang="en-US" sz="2400" dirty="0">
                <a:solidFill>
                  <a:schemeClr val="accent1"/>
                </a:solidFill>
                <a:latin typeface="Trebuchet MS (Headings)"/>
              </a:rPr>
              <a:t>       </a:t>
            </a:r>
            <a:r>
              <a:rPr lang="en-US" sz="2400" b="1" u="sng" dirty="0">
                <a:solidFill>
                  <a:schemeClr val="accent1"/>
                </a:solidFill>
                <a:latin typeface="Trebuchet MS (Headings)"/>
              </a:rPr>
              <a:t>Pros</a:t>
            </a:r>
            <a:endParaRPr lang="en-US" sz="2133" b="1" u="sng" dirty="0">
              <a:solidFill>
                <a:schemeClr val="accent1"/>
              </a:solidFill>
              <a:latin typeface="Trebuchet MS (Headings)"/>
            </a:endParaRPr>
          </a:p>
          <a:p>
            <a:pPr lvl="0"/>
            <a:r>
              <a:rPr lang="en-US" sz="1867" dirty="0">
                <a:solidFill>
                  <a:schemeClr val="accent1"/>
                </a:solidFill>
              </a:rPr>
              <a:t>	</a:t>
            </a:r>
            <a:r>
              <a:rPr lang="en-US" sz="2133" dirty="0">
                <a:solidFill>
                  <a:schemeClr val="accent1"/>
                </a:solidFill>
              </a:rPr>
              <a:t>Long Lifespan</a:t>
            </a:r>
          </a:p>
          <a:p>
            <a:pPr lvl="0"/>
            <a:r>
              <a:rPr lang="en-US" sz="2133" dirty="0">
                <a:solidFill>
                  <a:schemeClr val="accent1"/>
                </a:solidFill>
                <a:latin typeface="+mj-lt"/>
              </a:rPr>
              <a:t>	High Efficiency </a:t>
            </a:r>
          </a:p>
          <a:p>
            <a:pPr lvl="0"/>
            <a:r>
              <a:rPr lang="en-US" sz="2133" dirty="0">
                <a:solidFill>
                  <a:schemeClr val="accent1"/>
                </a:solidFill>
                <a:latin typeface="+mj-lt"/>
              </a:rPr>
              <a:t>	Low noise and quiet operation</a:t>
            </a:r>
          </a:p>
          <a:p>
            <a:r>
              <a:rPr lang="en-US" sz="2133" b="1" dirty="0">
                <a:solidFill>
                  <a:schemeClr val="accent1"/>
                </a:solidFill>
              </a:rPr>
              <a:t>        </a:t>
            </a:r>
            <a:r>
              <a:rPr lang="en-US" sz="2133" b="1" u="sng" dirty="0">
                <a:solidFill>
                  <a:schemeClr val="accent1"/>
                </a:solidFill>
                <a:latin typeface="+mj-lt"/>
              </a:rPr>
              <a:t>Cons</a:t>
            </a:r>
          </a:p>
          <a:p>
            <a:pPr lvl="0"/>
            <a:r>
              <a:rPr lang="en-US" sz="2133" dirty="0">
                <a:solidFill>
                  <a:schemeClr val="accent1"/>
                </a:solidFill>
                <a:latin typeface="+mj-lt"/>
              </a:rPr>
              <a:t>	Require Controller</a:t>
            </a:r>
          </a:p>
          <a:p>
            <a:pPr lvl="0"/>
            <a:r>
              <a:rPr lang="en-US" sz="2133" dirty="0">
                <a:solidFill>
                  <a:schemeClr val="accent1"/>
                </a:solidFill>
                <a:latin typeface="+mj-lt"/>
              </a:rPr>
              <a:t>	Cost Of Controller and Drivers</a:t>
            </a:r>
          </a:p>
        </p:txBody>
      </p:sp>
    </p:spTree>
    <p:extLst>
      <p:ext uri="{BB962C8B-B14F-4D97-AF65-F5344CB8AC3E}">
        <p14:creationId xmlns:p14="http://schemas.microsoft.com/office/powerpoint/2010/main" val="34181288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2713</Words>
  <Application>Microsoft Office PowerPoint</Application>
  <PresentationFormat>Widescreen</PresentationFormat>
  <Paragraphs>560</Paragraphs>
  <Slides>75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Arial</vt:lpstr>
      <vt:lpstr>Bahnschrift</vt:lpstr>
      <vt:lpstr>Calibri</vt:lpstr>
      <vt:lpstr>Calibri Light</vt:lpstr>
      <vt:lpstr>Cambria Math</vt:lpstr>
      <vt:lpstr>CIDFont+F1</vt:lpstr>
      <vt:lpstr>Segoe UI Historic</vt:lpstr>
      <vt:lpstr>Source Sans Pro</vt:lpstr>
      <vt:lpstr>Symbol</vt:lpstr>
      <vt:lpstr>Tahoma</vt:lpstr>
      <vt:lpstr>Trebuchet MS</vt:lpstr>
      <vt:lpstr>Trebuchet MS (Headings)</vt:lpstr>
      <vt:lpstr>Wingdings</vt:lpstr>
      <vt:lpstr>Office Theme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Awab</cp:lastModifiedBy>
  <cp:revision>677</cp:revision>
  <dcterms:created xsi:type="dcterms:W3CDTF">2022-02-21T20:37:27Z</dcterms:created>
  <dcterms:modified xsi:type="dcterms:W3CDTF">2022-03-07T22:30:13Z</dcterms:modified>
</cp:coreProperties>
</file>